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0"/>
  </p:notesMasterIdLst>
  <p:sldIdLst>
    <p:sldId id="260" r:id="rId2"/>
    <p:sldId id="262" r:id="rId3"/>
    <p:sldId id="261" r:id="rId4"/>
    <p:sldId id="263" r:id="rId5"/>
    <p:sldId id="264" r:id="rId6"/>
    <p:sldId id="265" r:id="rId7"/>
    <p:sldId id="267" r:id="rId8"/>
    <p:sldId id="266" r:id="rId9"/>
    <p:sldId id="268" r:id="rId10"/>
    <p:sldId id="269" r:id="rId11"/>
    <p:sldId id="270" r:id="rId12"/>
    <p:sldId id="271" r:id="rId13"/>
    <p:sldId id="280" r:id="rId14"/>
    <p:sldId id="272" r:id="rId15"/>
    <p:sldId id="273" r:id="rId16"/>
    <p:sldId id="275" r:id="rId17"/>
    <p:sldId id="274" r:id="rId18"/>
    <p:sldId id="276" r:id="rId19"/>
    <p:sldId id="282" r:id="rId20"/>
    <p:sldId id="281" r:id="rId21"/>
    <p:sldId id="277" r:id="rId22"/>
    <p:sldId id="299" r:id="rId23"/>
    <p:sldId id="278" r:id="rId24"/>
    <p:sldId id="279" r:id="rId25"/>
    <p:sldId id="283" r:id="rId26"/>
    <p:sldId id="284" r:id="rId27"/>
    <p:sldId id="285" r:id="rId28"/>
    <p:sldId id="287" r:id="rId29"/>
    <p:sldId id="288" r:id="rId30"/>
    <p:sldId id="289" r:id="rId31"/>
    <p:sldId id="290" r:id="rId32"/>
    <p:sldId id="291" r:id="rId33"/>
    <p:sldId id="292" r:id="rId34"/>
    <p:sldId id="296" r:id="rId35"/>
    <p:sldId id="295" r:id="rId36"/>
    <p:sldId id="297" r:id="rId37"/>
    <p:sldId id="294" r:id="rId38"/>
    <p:sldId id="298" r:id="rId39"/>
  </p:sldIdLst>
  <p:sldSz cx="9144000" cy="6858000" type="screen4x3"/>
  <p:notesSz cx="6858000" cy="9144000"/>
  <p:embeddedFontLst>
    <p:embeddedFont>
      <p:font typeface="Dominican" pitchFamily="2" charset="0"/>
      <p:regular r:id="rId41"/>
    </p:embeddedFont>
    <p:embeddedFont>
      <p:font typeface="Benguiat Bk BT" pitchFamily="18" charset="0"/>
      <p:regular r:id="rId42"/>
      <p:bold r:id="rId43"/>
      <p:italic r:id="rId44"/>
      <p:boldItalic r:id="rId45"/>
    </p:embeddedFont>
    <p:embeddedFont>
      <p:font typeface="Calibri" pitchFamily="34" charset="0"/>
      <p:regular r:id="rId46"/>
      <p:bold r:id="rId47"/>
      <p:italic r:id="rId48"/>
      <p:boldItalic r:id="rId4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3300"/>
    <a:srgbClr val="CCCCFF"/>
    <a:srgbClr val="FFFFCC"/>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582" autoAdjust="0"/>
    <p:restoredTop sz="94444" autoAdjust="0"/>
  </p:normalViewPr>
  <p:slideViewPr>
    <p:cSldViewPr>
      <p:cViewPr varScale="1">
        <p:scale>
          <a:sx n="96" d="100"/>
          <a:sy n="96" d="100"/>
        </p:scale>
        <p:origin x="-252" y="-90"/>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font" Target="fonts/font5.fntdata"/><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4.fntdata"/><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3.fntdata"/><Relationship Id="rId48" Type="http://schemas.openxmlformats.org/officeDocument/2006/relationships/font" Target="fonts/font8.fntdata"/><Relationship Id="rId8" Type="http://schemas.openxmlformats.org/officeDocument/2006/relationships/slide" Target="slides/slide7.xml"/><Relationship Id="rId5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7A0CFE2-585E-4E97-8641-6F3F87A79B30}" type="datetimeFigureOut">
              <a:rPr lang="en-US" smtClean="0"/>
              <a:pPr/>
              <a:t>5/26/2010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0E054B5-2EE4-4B16-A937-AB588DFAD2F4}"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0E054B5-2EE4-4B16-A937-AB588DFAD2F4}" type="slidenum">
              <a:rPr lang="en-US" smtClean="0"/>
              <a:pPr/>
              <a:t>11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EF422A1-A976-4728-A154-04902B482665}" type="datetimeFigureOut">
              <a:rPr lang="en-US" smtClean="0"/>
              <a:pPr/>
              <a:t>5/26/2010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54A68C-A86A-4BCD-B111-5A256B7DAD07}" type="slidenum">
              <a:rPr lang="en-US" smtClean="0"/>
              <a:pPr/>
              <a:t>‹#›</a:t>
            </a:fld>
            <a:endParaRPr lang="en-US"/>
          </a:p>
        </p:txBody>
      </p:sp>
    </p:spTree>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EF422A1-A976-4728-A154-04902B482665}" type="datetimeFigureOut">
              <a:rPr lang="en-US" smtClean="0"/>
              <a:pPr/>
              <a:t>5/26/2010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54A68C-A86A-4BCD-B111-5A256B7DAD07}" type="slidenum">
              <a:rPr lang="en-US" smtClean="0"/>
              <a:pPr/>
              <a:t>‹#›</a:t>
            </a:fld>
            <a:endParaRPr lang="en-US"/>
          </a:p>
        </p:txBody>
      </p:sp>
    </p:spTree>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EF422A1-A976-4728-A154-04902B482665}" type="datetimeFigureOut">
              <a:rPr lang="en-US" smtClean="0"/>
              <a:pPr/>
              <a:t>5/26/2010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54A68C-A86A-4BCD-B111-5A256B7DAD07}" type="slidenum">
              <a:rPr lang="en-US" smtClean="0"/>
              <a:pPr/>
              <a:t>‹#›</a:t>
            </a:fld>
            <a:endParaRPr lang="en-US"/>
          </a:p>
        </p:txBody>
      </p:sp>
    </p:spTree>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EF422A1-A976-4728-A154-04902B482665}" type="datetimeFigureOut">
              <a:rPr lang="en-US" smtClean="0"/>
              <a:pPr/>
              <a:t>5/26/2010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54A68C-A86A-4BCD-B111-5A256B7DAD07}" type="slidenum">
              <a:rPr lang="en-US" smtClean="0"/>
              <a:pPr/>
              <a:t>‹#›</a:t>
            </a:fld>
            <a:endParaRPr lang="en-US"/>
          </a:p>
        </p:txBody>
      </p:sp>
    </p:spTree>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EF422A1-A976-4728-A154-04902B482665}" type="datetimeFigureOut">
              <a:rPr lang="en-US" smtClean="0"/>
              <a:pPr/>
              <a:t>5/26/2010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54A68C-A86A-4BCD-B111-5A256B7DAD07}" type="slidenum">
              <a:rPr lang="en-US" smtClean="0"/>
              <a:pPr/>
              <a:t>‹#›</a:t>
            </a:fld>
            <a:endParaRPr lang="en-US"/>
          </a:p>
        </p:txBody>
      </p:sp>
    </p:spTree>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EF422A1-A976-4728-A154-04902B482665}" type="datetimeFigureOut">
              <a:rPr lang="en-US" smtClean="0"/>
              <a:pPr/>
              <a:t>5/26/2010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54A68C-A86A-4BCD-B111-5A256B7DAD07}" type="slidenum">
              <a:rPr lang="en-US" smtClean="0"/>
              <a:pPr/>
              <a:t>‹#›</a:t>
            </a:fld>
            <a:endParaRPr lang="en-US"/>
          </a:p>
        </p:txBody>
      </p:sp>
    </p:spTree>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EF422A1-A976-4728-A154-04902B482665}" type="datetimeFigureOut">
              <a:rPr lang="en-US" smtClean="0"/>
              <a:pPr/>
              <a:t>5/26/2010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254A68C-A86A-4BCD-B111-5A256B7DAD07}" type="slidenum">
              <a:rPr lang="en-US" smtClean="0"/>
              <a:pPr/>
              <a:t>‹#›</a:t>
            </a:fld>
            <a:endParaRPr lang="en-US"/>
          </a:p>
        </p:txBody>
      </p:sp>
    </p:spTree>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EF422A1-A976-4728-A154-04902B482665}" type="datetimeFigureOut">
              <a:rPr lang="en-US" smtClean="0"/>
              <a:pPr/>
              <a:t>5/26/2010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254A68C-A86A-4BCD-B111-5A256B7DAD07}" type="slidenum">
              <a:rPr lang="en-US" smtClean="0"/>
              <a:pPr/>
              <a:t>‹#›</a:t>
            </a:fld>
            <a:endParaRPr lang="en-US"/>
          </a:p>
        </p:txBody>
      </p:sp>
    </p:spTree>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EF422A1-A976-4728-A154-04902B482665}" type="datetimeFigureOut">
              <a:rPr lang="en-US" smtClean="0"/>
              <a:pPr/>
              <a:t>5/26/2010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254A68C-A86A-4BCD-B111-5A256B7DAD07}" type="slidenum">
              <a:rPr lang="en-US" smtClean="0"/>
              <a:pPr/>
              <a:t>‹#›</a:t>
            </a:fld>
            <a:endParaRPr lang="en-US"/>
          </a:p>
        </p:txBody>
      </p:sp>
    </p:spTree>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EF422A1-A976-4728-A154-04902B482665}" type="datetimeFigureOut">
              <a:rPr lang="en-US" smtClean="0"/>
              <a:pPr/>
              <a:t>5/26/2010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54A68C-A86A-4BCD-B111-5A256B7DAD07}" type="slidenum">
              <a:rPr lang="en-US" smtClean="0"/>
              <a:pPr/>
              <a:t>‹#›</a:t>
            </a:fld>
            <a:endParaRPr lang="en-US"/>
          </a:p>
        </p:txBody>
      </p:sp>
    </p:spTree>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EF422A1-A976-4728-A154-04902B482665}" type="datetimeFigureOut">
              <a:rPr lang="en-US" smtClean="0"/>
              <a:pPr/>
              <a:t>5/26/2010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54A68C-A86A-4BCD-B111-5A256B7DAD07}" type="slidenum">
              <a:rPr lang="en-US" smtClean="0"/>
              <a:pPr/>
              <a:t>‹#›</a:t>
            </a:fld>
            <a:endParaRPr lang="en-US"/>
          </a:p>
        </p:txBody>
      </p:sp>
    </p:spTree>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F422A1-A976-4728-A154-04902B482665}" type="datetimeFigureOut">
              <a:rPr lang="en-US" smtClean="0"/>
              <a:pPr/>
              <a:t>5/26/2010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54A68C-A86A-4BCD-B111-5A256B7DAD07}"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2.jpeg"/><Relationship Id="rId1" Type="http://schemas.openxmlformats.org/officeDocument/2006/relationships/slideLayout" Target="../slideLayouts/slideLayout7.xml"/><Relationship Id="rId5" Type="http://schemas.openxmlformats.org/officeDocument/2006/relationships/image" Target="../media/image22.jpeg"/><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3" Type="http://schemas.openxmlformats.org/officeDocument/2006/relationships/image" Target="../media/image25.wmf"/><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5.wmf"/><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3.gi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image" Target="../media/image37.pn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jpe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jpeg"/><Relationship Id="rId4" Type="http://schemas.openxmlformats.org/officeDocument/2006/relationships/image" Target="../media/image40.jpeg"/></Relationships>
</file>

<file path=ppt/slides/_rels/slide2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23.gif"/><Relationship Id="rId1" Type="http://schemas.openxmlformats.org/officeDocument/2006/relationships/slideLayout" Target="../slideLayouts/slideLayout7.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23.xml.rels><?xml version="1.0" encoding="UTF-8" standalone="yes"?>
<Relationships xmlns="http://schemas.openxmlformats.org/package/2006/relationships"><Relationship Id="rId3" Type="http://schemas.openxmlformats.org/officeDocument/2006/relationships/image" Target="../media/image48.jpeg"/><Relationship Id="rId7" Type="http://schemas.openxmlformats.org/officeDocument/2006/relationships/image" Target="../media/image52.jpeg"/><Relationship Id="rId2" Type="http://schemas.openxmlformats.org/officeDocument/2006/relationships/image" Target="../media/image32.jpeg"/><Relationship Id="rId1" Type="http://schemas.openxmlformats.org/officeDocument/2006/relationships/slideLayout" Target="../slideLayouts/slideLayout7.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2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23.gi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23.gif"/><Relationship Id="rId1" Type="http://schemas.openxmlformats.org/officeDocument/2006/relationships/slideLayout" Target="../slideLayouts/slideLayout7.xml"/><Relationship Id="rId5" Type="http://schemas.openxmlformats.org/officeDocument/2006/relationships/image" Target="../media/image27.jpeg"/><Relationship Id="rId4" Type="http://schemas.openxmlformats.org/officeDocument/2006/relationships/image" Target="../media/image18.jpeg"/></Relationships>
</file>

<file path=ppt/slides/_rels/slide2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23.gif"/><Relationship Id="rId1" Type="http://schemas.openxmlformats.org/officeDocument/2006/relationships/slideLayout" Target="../slideLayouts/slideLayout7.xml"/><Relationship Id="rId5" Type="http://schemas.openxmlformats.org/officeDocument/2006/relationships/image" Target="../media/image57.jpeg"/><Relationship Id="rId4" Type="http://schemas.openxmlformats.org/officeDocument/2006/relationships/image" Target="../media/image56.jpeg"/></Relationships>
</file>

<file path=ppt/slides/_rels/slide2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23.gif"/><Relationship Id="rId1" Type="http://schemas.openxmlformats.org/officeDocument/2006/relationships/slideLayout" Target="../slideLayouts/slideLayout7.xml"/><Relationship Id="rId5" Type="http://schemas.openxmlformats.org/officeDocument/2006/relationships/image" Target="../media/image60.jpeg"/><Relationship Id="rId4" Type="http://schemas.openxmlformats.org/officeDocument/2006/relationships/image" Target="../media/image59.jpeg"/></Relationships>
</file>

<file path=ppt/slides/_rels/slide28.xml.rels><?xml version="1.0" encoding="UTF-8" standalone="yes"?>
<Relationships xmlns="http://schemas.openxmlformats.org/package/2006/relationships"><Relationship Id="rId3" Type="http://schemas.openxmlformats.org/officeDocument/2006/relationships/image" Target="../media/image61.gif"/><Relationship Id="rId2" Type="http://schemas.openxmlformats.org/officeDocument/2006/relationships/image" Target="../media/image23.gi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23.gi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23.gif"/><Relationship Id="rId1" Type="http://schemas.openxmlformats.org/officeDocument/2006/relationships/slideLayout" Target="../slideLayouts/slideLayout7.xml"/><Relationship Id="rId4" Type="http://schemas.openxmlformats.org/officeDocument/2006/relationships/image" Target="../media/image64.jpeg"/></Relationships>
</file>

<file path=ppt/slides/_rels/slide3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23.gif"/><Relationship Id="rId1" Type="http://schemas.openxmlformats.org/officeDocument/2006/relationships/slideLayout" Target="../slideLayouts/slideLayout7.xml"/><Relationship Id="rId4" Type="http://schemas.openxmlformats.org/officeDocument/2006/relationships/image" Target="../media/image66.jpeg"/></Relationships>
</file>

<file path=ppt/slides/_rels/slide3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23.gif"/><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68.gif"/><Relationship Id="rId2" Type="http://schemas.openxmlformats.org/officeDocument/2006/relationships/image" Target="../media/image23.gif"/><Relationship Id="rId1" Type="http://schemas.openxmlformats.org/officeDocument/2006/relationships/slideLayout" Target="../slideLayouts/slideLayout7.xml"/><Relationship Id="rId4" Type="http://schemas.openxmlformats.org/officeDocument/2006/relationships/image" Target="../media/image69.jpeg"/></Relationships>
</file>

<file path=ppt/slides/_rels/slide3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23.gif"/><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23.gif"/><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73.gif"/><Relationship Id="rId2" Type="http://schemas.openxmlformats.org/officeDocument/2006/relationships/image" Target="../media/image72.jpeg"/><Relationship Id="rId1" Type="http://schemas.openxmlformats.org/officeDocument/2006/relationships/slideLayout" Target="../slideLayouts/slideLayout7.xml"/><Relationship Id="rId4" Type="http://schemas.openxmlformats.org/officeDocument/2006/relationships/image" Target="../media/image74.jpeg"/></Relationships>
</file>

<file path=ppt/slides/_rels/slide3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gif"/><Relationship Id="rId1" Type="http://schemas.openxmlformats.org/officeDocument/2006/relationships/slideLayout" Target="../slideLayouts/slideLayout7.xml"/><Relationship Id="rId6" Type="http://schemas.openxmlformats.org/officeDocument/2006/relationships/image" Target="../media/image79.jpeg"/><Relationship Id="rId5" Type="http://schemas.openxmlformats.org/officeDocument/2006/relationships/image" Target="../media/image78.jpeg"/><Relationship Id="rId4" Type="http://schemas.openxmlformats.org/officeDocument/2006/relationships/image" Target="../media/image77.jpeg"/></Relationships>
</file>

<file path=ppt/slides/_rels/slide38.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7.xml"/><Relationship Id="rId4" Type="http://schemas.openxmlformats.org/officeDocument/2006/relationships/image" Target="../media/image82.gif"/></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12.jpeg"/><Relationship Id="rId5" Type="http://schemas.openxmlformats.org/officeDocument/2006/relationships/image" Target="../media/image11.gif"/><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gif"/><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2.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print">
            <a:lum/>
          </a:blip>
          <a:srcRect/>
          <a:tile tx="0" ty="0" sx="100000" sy="100000" flip="none" algn="tl"/>
        </a:blipFill>
        <a:effectLst/>
      </p:bgPr>
    </p:bg>
    <p:spTree>
      <p:nvGrpSpPr>
        <p:cNvPr id="1" name=""/>
        <p:cNvGrpSpPr/>
        <p:nvPr/>
      </p:nvGrpSpPr>
      <p:grpSpPr>
        <a:xfrm>
          <a:off x="0" y="0"/>
          <a:ext cx="0" cy="0"/>
          <a:chOff x="0" y="0"/>
          <a:chExt cx="0" cy="0"/>
        </a:xfrm>
      </p:grpSpPr>
      <p:sp>
        <p:nvSpPr>
          <p:cNvPr id="2" name="TextBox 1"/>
          <p:cNvSpPr txBox="1"/>
          <p:nvPr/>
        </p:nvSpPr>
        <p:spPr>
          <a:xfrm>
            <a:off x="1828800" y="2362200"/>
            <a:ext cx="5562600" cy="92333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en-US" sz="5400" dirty="0" smtClean="0">
                <a:solidFill>
                  <a:schemeClr val="accent2">
                    <a:lumMod val="50000"/>
                  </a:schemeClr>
                </a:solidFill>
                <a:latin typeface="Dominican" pitchFamily="2" charset="0"/>
              </a:rPr>
              <a:t>The Days of Noah</a:t>
            </a:r>
            <a:endParaRPr lang="en-US" sz="5400" dirty="0">
              <a:solidFill>
                <a:schemeClr val="accent2">
                  <a:lumMod val="50000"/>
                </a:schemeClr>
              </a:solidFill>
              <a:latin typeface="Dominican" pitchFamily="2" charset="0"/>
            </a:endParaRPr>
          </a:p>
        </p:txBody>
      </p:sp>
      <p:sp>
        <p:nvSpPr>
          <p:cNvPr id="3" name="TextBox 2"/>
          <p:cNvSpPr txBox="1"/>
          <p:nvPr/>
        </p:nvSpPr>
        <p:spPr>
          <a:xfrm>
            <a:off x="609600" y="3276600"/>
            <a:ext cx="8001000" cy="3046988"/>
          </a:xfrm>
          <a:prstGeom prst="rect">
            <a:avLst/>
          </a:prstGeom>
          <a:noFill/>
        </p:spPr>
        <p:txBody>
          <a:bodyPr wrap="square" rtlCol="0">
            <a:spAutoFit/>
          </a:bodyPr>
          <a:lstStyle/>
          <a:p>
            <a:r>
              <a:rPr lang="en-US" sz="2400" b="1" dirty="0" smtClean="0">
                <a:solidFill>
                  <a:schemeClr val="tx2">
                    <a:lumMod val="50000"/>
                  </a:schemeClr>
                </a:solidFill>
                <a:latin typeface="Benguiat Bk BT" pitchFamily="18" charset="0"/>
              </a:rPr>
              <a:t>Matt 24:37-39</a:t>
            </a:r>
          </a:p>
          <a:p>
            <a:r>
              <a:rPr lang="en-US" sz="2400" dirty="0" smtClean="0">
                <a:solidFill>
                  <a:schemeClr val="tx2">
                    <a:lumMod val="50000"/>
                  </a:schemeClr>
                </a:solidFill>
                <a:latin typeface="Benguiat Bk BT" pitchFamily="18" charset="0"/>
              </a:rPr>
              <a:t>As </a:t>
            </a:r>
            <a:r>
              <a:rPr lang="en-US" sz="2400" dirty="0">
                <a:solidFill>
                  <a:schemeClr val="tx2">
                    <a:lumMod val="50000"/>
                  </a:schemeClr>
                </a:solidFill>
                <a:latin typeface="Benguiat Bk BT" pitchFamily="18" charset="0"/>
              </a:rPr>
              <a:t>the days of </a:t>
            </a:r>
            <a:r>
              <a:rPr lang="en-US" sz="2400" dirty="0" err="1">
                <a:solidFill>
                  <a:schemeClr val="tx2">
                    <a:lumMod val="50000"/>
                  </a:schemeClr>
                </a:solidFill>
                <a:latin typeface="Benguiat Bk BT" pitchFamily="18" charset="0"/>
              </a:rPr>
              <a:t>Noe</a:t>
            </a:r>
            <a:r>
              <a:rPr lang="en-US" sz="2400" dirty="0">
                <a:solidFill>
                  <a:schemeClr val="tx2">
                    <a:lumMod val="50000"/>
                  </a:schemeClr>
                </a:solidFill>
                <a:latin typeface="Benguiat Bk BT" pitchFamily="18" charset="0"/>
              </a:rPr>
              <a:t> were, so shall also the </a:t>
            </a:r>
            <a:r>
              <a:rPr lang="en-US" sz="2400" dirty="0" smtClean="0">
                <a:solidFill>
                  <a:schemeClr val="tx2">
                    <a:lumMod val="50000"/>
                  </a:schemeClr>
                </a:solidFill>
                <a:latin typeface="Benguiat Bk BT" pitchFamily="18" charset="0"/>
              </a:rPr>
              <a:t>presence </a:t>
            </a:r>
            <a:r>
              <a:rPr lang="en-US" sz="2400" dirty="0">
                <a:solidFill>
                  <a:schemeClr val="tx2">
                    <a:lumMod val="50000"/>
                  </a:schemeClr>
                </a:solidFill>
                <a:latin typeface="Benguiat Bk BT" pitchFamily="18" charset="0"/>
              </a:rPr>
              <a:t>of the Son of man be. </a:t>
            </a:r>
          </a:p>
          <a:p>
            <a:r>
              <a:rPr lang="en-US" sz="2400" dirty="0" smtClean="0">
                <a:solidFill>
                  <a:schemeClr val="tx2">
                    <a:lumMod val="50000"/>
                  </a:schemeClr>
                </a:solidFill>
                <a:latin typeface="Benguiat Bk BT" pitchFamily="18" charset="0"/>
              </a:rPr>
              <a:t>For </a:t>
            </a:r>
            <a:r>
              <a:rPr lang="en-US" sz="2400" dirty="0">
                <a:solidFill>
                  <a:schemeClr val="tx2">
                    <a:lumMod val="50000"/>
                  </a:schemeClr>
                </a:solidFill>
                <a:latin typeface="Benguiat Bk BT" pitchFamily="18" charset="0"/>
              </a:rPr>
              <a:t>as in the days that were before the flood they were eating and drinking, marrying and giving in marriage, until the day that </a:t>
            </a:r>
            <a:r>
              <a:rPr lang="en-US" sz="2400" dirty="0" err="1">
                <a:solidFill>
                  <a:schemeClr val="tx2">
                    <a:lumMod val="50000"/>
                  </a:schemeClr>
                </a:solidFill>
                <a:latin typeface="Benguiat Bk BT" pitchFamily="18" charset="0"/>
              </a:rPr>
              <a:t>Noe</a:t>
            </a:r>
            <a:r>
              <a:rPr lang="en-US" sz="2400" dirty="0">
                <a:solidFill>
                  <a:schemeClr val="tx2">
                    <a:lumMod val="50000"/>
                  </a:schemeClr>
                </a:solidFill>
                <a:latin typeface="Benguiat Bk BT" pitchFamily="18" charset="0"/>
              </a:rPr>
              <a:t> entered into the ark, </a:t>
            </a:r>
          </a:p>
          <a:p>
            <a:r>
              <a:rPr lang="en-US" sz="2400" dirty="0" smtClean="0">
                <a:solidFill>
                  <a:schemeClr val="tx2">
                    <a:lumMod val="50000"/>
                  </a:schemeClr>
                </a:solidFill>
                <a:latin typeface="Benguiat Bk BT" pitchFamily="18" charset="0"/>
              </a:rPr>
              <a:t>And </a:t>
            </a:r>
            <a:r>
              <a:rPr lang="en-US" sz="2400" dirty="0">
                <a:solidFill>
                  <a:schemeClr val="tx2">
                    <a:lumMod val="50000"/>
                  </a:schemeClr>
                </a:solidFill>
                <a:latin typeface="Benguiat Bk BT" pitchFamily="18" charset="0"/>
              </a:rPr>
              <a:t>knew not until the flood came, and took them all away; so shall also the </a:t>
            </a:r>
            <a:r>
              <a:rPr lang="en-US" sz="2400" dirty="0" smtClean="0">
                <a:solidFill>
                  <a:schemeClr val="tx2">
                    <a:lumMod val="50000"/>
                  </a:schemeClr>
                </a:solidFill>
                <a:latin typeface="Benguiat Bk BT" pitchFamily="18" charset="0"/>
              </a:rPr>
              <a:t>presence </a:t>
            </a:r>
            <a:r>
              <a:rPr lang="en-US" sz="2400" dirty="0">
                <a:solidFill>
                  <a:schemeClr val="tx2">
                    <a:lumMod val="50000"/>
                  </a:schemeClr>
                </a:solidFill>
                <a:latin typeface="Benguiat Bk BT" pitchFamily="18" charset="0"/>
              </a:rPr>
              <a:t>of the Son of man be.</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0" fill="hold"/>
                                        <p:tgtEl>
                                          <p:spTgt spid="3"/>
                                        </p:tgtEl>
                                        <p:attrNameLst>
                                          <p:attrName>ppt_x</p:attrName>
                                        </p:attrNameLst>
                                      </p:cBhvr>
                                      <p:tavLst>
                                        <p:tav tm="0">
                                          <p:val>
                                            <p:strVal val="#ppt_x"/>
                                          </p:val>
                                        </p:tav>
                                        <p:tav tm="100000">
                                          <p:val>
                                            <p:strVal val="#ppt_x"/>
                                          </p:val>
                                        </p:tav>
                                      </p:tavLst>
                                    </p:anim>
                                    <p:anim calcmode="lin" valueType="num">
                                      <p:cBhvr additive="base">
                                        <p:cTn id="8" dur="5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pic>
        <p:nvPicPr>
          <p:cNvPr id="3" name="Picture 2" descr="inside-ark-model.jpg"/>
          <p:cNvPicPr>
            <a:picLocks noChangeAspect="1"/>
          </p:cNvPicPr>
          <p:nvPr/>
        </p:nvPicPr>
        <p:blipFill>
          <a:blip r:embed="rId3" cstate="print"/>
          <a:stretch>
            <a:fillRect/>
          </a:stretch>
        </p:blipFill>
        <p:spPr>
          <a:xfrm>
            <a:off x="4271531" y="228600"/>
            <a:ext cx="4872469" cy="3657600"/>
          </a:xfrm>
          <a:prstGeom prst="rect">
            <a:avLst/>
          </a:prstGeom>
        </p:spPr>
      </p:pic>
      <p:pic>
        <p:nvPicPr>
          <p:cNvPr id="2" name="Picture 1" descr="BuildArk.jpg"/>
          <p:cNvPicPr>
            <a:picLocks noChangeAspect="1"/>
          </p:cNvPicPr>
          <p:nvPr/>
        </p:nvPicPr>
        <p:blipFill>
          <a:blip r:embed="rId4" cstate="print"/>
          <a:stretch>
            <a:fillRect/>
          </a:stretch>
        </p:blipFill>
        <p:spPr>
          <a:xfrm>
            <a:off x="0" y="0"/>
            <a:ext cx="4762500" cy="3571875"/>
          </a:xfrm>
          <a:prstGeom prst="rect">
            <a:avLst/>
          </a:prstGeom>
        </p:spPr>
      </p:pic>
      <p:pic>
        <p:nvPicPr>
          <p:cNvPr id="5" name="Picture 4" descr="ArkConstruction.jpg"/>
          <p:cNvPicPr>
            <a:picLocks noChangeAspect="1"/>
          </p:cNvPicPr>
          <p:nvPr/>
        </p:nvPicPr>
        <p:blipFill>
          <a:blip r:embed="rId5" cstate="print"/>
          <a:stretch>
            <a:fillRect/>
          </a:stretch>
        </p:blipFill>
        <p:spPr>
          <a:xfrm>
            <a:off x="0" y="3886200"/>
            <a:ext cx="5486400" cy="2670048"/>
          </a:xfrm>
          <a:prstGeom prst="rect">
            <a:avLst/>
          </a:prstGeom>
        </p:spPr>
      </p:pic>
      <p:sp>
        <p:nvSpPr>
          <p:cNvPr id="6" name="TextBox 5"/>
          <p:cNvSpPr txBox="1"/>
          <p:nvPr/>
        </p:nvSpPr>
        <p:spPr>
          <a:xfrm>
            <a:off x="5715000" y="3886200"/>
            <a:ext cx="3276600" cy="2308324"/>
          </a:xfrm>
          <a:prstGeom prst="rect">
            <a:avLst/>
          </a:prstGeom>
          <a:noFill/>
        </p:spPr>
        <p:txBody>
          <a:bodyPr wrap="square" rtlCol="0">
            <a:spAutoFit/>
          </a:bodyPr>
          <a:lstStyle/>
          <a:p>
            <a:r>
              <a:rPr lang="en-US" sz="2400" b="1" dirty="0" smtClean="0">
                <a:latin typeface="Benguiat Bk BT" pitchFamily="18" charset="0"/>
              </a:rPr>
              <a:t>Gen 6:15  </a:t>
            </a:r>
          </a:p>
          <a:p>
            <a:r>
              <a:rPr lang="en-US" sz="2400" dirty="0" smtClean="0">
                <a:latin typeface="Benguiat Bk BT" pitchFamily="18" charset="0"/>
              </a:rPr>
              <a:t>The length of the ark shall be 300 cubits: the breadth of it 50 cubits, and the height of it 30 cubits.</a:t>
            </a:r>
            <a:endParaRPr lang="en-US" sz="2400" dirty="0">
              <a:latin typeface="Benguiat Bk BT" pitchFamily="18" charset="0"/>
            </a:endParaRPr>
          </a:p>
        </p:txBody>
      </p:sp>
    </p:spTree>
  </p:cSld>
  <p:clrMapOvr>
    <a:masterClrMapping/>
  </p:clrMapOvr>
  <p:transition spd="med">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tile tx="0" ty="0" sx="100000" sy="100000" flip="none" algn="tl"/>
        </a:blipFill>
        <a:effectLst/>
      </p:bgPr>
    </p:bg>
    <p:spTree>
      <p:nvGrpSpPr>
        <p:cNvPr id="1" name=""/>
        <p:cNvGrpSpPr/>
        <p:nvPr/>
      </p:nvGrpSpPr>
      <p:grpSpPr>
        <a:xfrm>
          <a:off x="0" y="0"/>
          <a:ext cx="0" cy="0"/>
          <a:chOff x="0" y="0"/>
          <a:chExt cx="0" cy="0"/>
        </a:xfrm>
      </p:grpSpPr>
      <p:pic>
        <p:nvPicPr>
          <p:cNvPr id="7" name="Picture 6" descr="Animals4.jpg"/>
          <p:cNvPicPr>
            <a:picLocks noChangeAspect="1"/>
          </p:cNvPicPr>
          <p:nvPr/>
        </p:nvPicPr>
        <p:blipFill>
          <a:blip r:embed="rId4" cstate="print"/>
          <a:srcRect l="1000" t="1442" r="1000" b="2505"/>
          <a:stretch>
            <a:fillRect/>
          </a:stretch>
        </p:blipFill>
        <p:spPr>
          <a:xfrm>
            <a:off x="914400" y="152400"/>
            <a:ext cx="7315200" cy="4830715"/>
          </a:xfrm>
          <a:prstGeom prst="rect">
            <a:avLst/>
          </a:prstGeom>
          <a:ln w="57150">
            <a:solidFill>
              <a:schemeClr val="accent2">
                <a:lumMod val="50000"/>
              </a:schemeClr>
            </a:solidFill>
          </a:ln>
        </p:spPr>
      </p:pic>
      <p:sp>
        <p:nvSpPr>
          <p:cNvPr id="8" name="TextBox 7"/>
          <p:cNvSpPr txBox="1"/>
          <p:nvPr/>
        </p:nvSpPr>
        <p:spPr>
          <a:xfrm>
            <a:off x="457200" y="5105400"/>
            <a:ext cx="8153400" cy="1569660"/>
          </a:xfrm>
          <a:prstGeom prst="rect">
            <a:avLst/>
          </a:prstGeom>
          <a:noFill/>
        </p:spPr>
        <p:txBody>
          <a:bodyPr wrap="square" rtlCol="0">
            <a:spAutoFit/>
          </a:bodyPr>
          <a:lstStyle/>
          <a:p>
            <a:r>
              <a:rPr lang="en-US" sz="2400" b="1" dirty="0" smtClean="0">
                <a:solidFill>
                  <a:schemeClr val="accent1">
                    <a:lumMod val="40000"/>
                    <a:lumOff val="60000"/>
                  </a:schemeClr>
                </a:solidFill>
                <a:latin typeface="Benguiat Bk BT" pitchFamily="18" charset="0"/>
              </a:rPr>
              <a:t>Gen 6:20</a:t>
            </a:r>
            <a:r>
              <a:rPr lang="en-US" sz="2400" b="1" dirty="0" smtClean="0">
                <a:latin typeface="Benguiat Bk BT" pitchFamily="18" charset="0"/>
              </a:rPr>
              <a:t>  </a:t>
            </a:r>
            <a:r>
              <a:rPr lang="en-US" sz="2400" dirty="0" smtClean="0">
                <a:solidFill>
                  <a:schemeClr val="bg1"/>
                </a:solidFill>
                <a:latin typeface="Benguiat Bk BT" pitchFamily="18" charset="0"/>
              </a:rPr>
              <a:t>Of the birds according to their kinds, and of the animals according to their kinds, of every creeping thing of the ground,</a:t>
            </a:r>
            <a:r>
              <a:rPr lang="en-US" sz="2400" dirty="0" smtClean="0">
                <a:latin typeface="Benguiat Bk BT" pitchFamily="18" charset="0"/>
              </a:rPr>
              <a:t> </a:t>
            </a:r>
            <a:r>
              <a:rPr lang="en-US" sz="2400" dirty="0" smtClean="0">
                <a:solidFill>
                  <a:srgbClr val="FFFF00"/>
                </a:solidFill>
                <a:latin typeface="Benguiat Bk BT" pitchFamily="18" charset="0"/>
              </a:rPr>
              <a:t>according to its kind</a:t>
            </a:r>
            <a:r>
              <a:rPr lang="en-US" sz="2400" dirty="0" smtClean="0">
                <a:solidFill>
                  <a:schemeClr val="bg1"/>
                </a:solidFill>
                <a:latin typeface="Benguiat Bk BT" pitchFamily="18" charset="0"/>
              </a:rPr>
              <a:t>, two of every sort shall come in to you to keep them alive. </a:t>
            </a:r>
          </a:p>
        </p:txBody>
      </p:sp>
    </p:spTree>
  </p:cSld>
  <p:clrMapOvr>
    <a:masterClrMapping/>
  </p:clrMapOvr>
  <p:transition spd="med">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pic>
        <p:nvPicPr>
          <p:cNvPr id="13318" name="Picture 6" descr="Flood2"/>
          <p:cNvPicPr>
            <a:picLocks noChangeAspect="1" noChangeArrowheads="1"/>
          </p:cNvPicPr>
          <p:nvPr/>
        </p:nvPicPr>
        <p:blipFill>
          <a:blip r:embed="rId3" cstate="print"/>
          <a:srcRect/>
          <a:stretch>
            <a:fillRect/>
          </a:stretch>
        </p:blipFill>
        <p:spPr bwMode="auto">
          <a:xfrm>
            <a:off x="0" y="914400"/>
            <a:ext cx="11198225" cy="5305425"/>
          </a:xfrm>
          <a:prstGeom prst="rect">
            <a:avLst/>
          </a:prstGeom>
          <a:noFill/>
        </p:spPr>
      </p:pic>
    </p:spTree>
  </p:cSld>
  <p:clrMapOvr>
    <a:masterClrMapping/>
  </p:clrMapOvr>
  <p:transition spd="med">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pic>
        <p:nvPicPr>
          <p:cNvPr id="3" name="Picture 6" descr="Flood2"/>
          <p:cNvPicPr>
            <a:picLocks noChangeAspect="1" noChangeArrowheads="1"/>
          </p:cNvPicPr>
          <p:nvPr/>
        </p:nvPicPr>
        <p:blipFill>
          <a:blip r:embed="rId3" cstate="print"/>
          <a:srcRect b="16192"/>
          <a:stretch>
            <a:fillRect/>
          </a:stretch>
        </p:blipFill>
        <p:spPr bwMode="auto">
          <a:xfrm>
            <a:off x="-762000" y="276225"/>
            <a:ext cx="15544800" cy="6172200"/>
          </a:xfrm>
          <a:prstGeom prst="rect">
            <a:avLst/>
          </a:prstGeom>
          <a:noFill/>
        </p:spPr>
      </p:pic>
      <p:sp>
        <p:nvSpPr>
          <p:cNvPr id="4" name="Rectangle 3"/>
          <p:cNvSpPr/>
          <p:nvPr/>
        </p:nvSpPr>
        <p:spPr>
          <a:xfrm>
            <a:off x="914400" y="3505200"/>
            <a:ext cx="152400" cy="438150"/>
          </a:xfrm>
          <a:prstGeom prst="rect">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5" name="Rectangle 4"/>
          <p:cNvSpPr/>
          <p:nvPr/>
        </p:nvSpPr>
        <p:spPr>
          <a:xfrm>
            <a:off x="1066800" y="3505200"/>
            <a:ext cx="838200" cy="438150"/>
          </a:xfrm>
          <a:prstGeom prst="rect">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 name="Rectangle 5"/>
          <p:cNvSpPr/>
          <p:nvPr/>
        </p:nvSpPr>
        <p:spPr>
          <a:xfrm>
            <a:off x="1905000" y="3505200"/>
            <a:ext cx="2238375" cy="438150"/>
          </a:xfrm>
          <a:prstGeom prst="rect">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7" name="Rectangle 6"/>
          <p:cNvSpPr/>
          <p:nvPr/>
        </p:nvSpPr>
        <p:spPr>
          <a:xfrm>
            <a:off x="4114800" y="3505200"/>
            <a:ext cx="1524000" cy="438150"/>
          </a:xfrm>
          <a:prstGeom prst="rect">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8" name="Rectangle 7"/>
          <p:cNvSpPr/>
          <p:nvPr/>
        </p:nvSpPr>
        <p:spPr>
          <a:xfrm>
            <a:off x="5638800" y="3505200"/>
            <a:ext cx="838200" cy="438150"/>
          </a:xfrm>
          <a:prstGeom prst="rect">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9" name="Rectangle 8"/>
          <p:cNvSpPr/>
          <p:nvPr/>
        </p:nvSpPr>
        <p:spPr>
          <a:xfrm>
            <a:off x="6476999" y="3505200"/>
            <a:ext cx="119063" cy="438150"/>
          </a:xfrm>
          <a:prstGeom prst="rect">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0" name="Rectangle 9"/>
          <p:cNvSpPr/>
          <p:nvPr/>
        </p:nvSpPr>
        <p:spPr>
          <a:xfrm>
            <a:off x="6591299" y="3509963"/>
            <a:ext cx="142875" cy="438150"/>
          </a:xfrm>
          <a:prstGeom prst="rect">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1" name="Rectangle 10"/>
          <p:cNvSpPr/>
          <p:nvPr/>
        </p:nvSpPr>
        <p:spPr>
          <a:xfrm>
            <a:off x="6724650" y="3505200"/>
            <a:ext cx="157164" cy="438150"/>
          </a:xfrm>
          <a:prstGeom prst="rect">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2" name="Rectangle 11"/>
          <p:cNvSpPr/>
          <p:nvPr/>
        </p:nvSpPr>
        <p:spPr>
          <a:xfrm>
            <a:off x="6872288" y="3500437"/>
            <a:ext cx="581025" cy="438150"/>
          </a:xfrm>
          <a:prstGeom prst="rect">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 name="Rectangle 12"/>
          <p:cNvSpPr/>
          <p:nvPr/>
        </p:nvSpPr>
        <p:spPr>
          <a:xfrm>
            <a:off x="7467600" y="3505200"/>
            <a:ext cx="1119188" cy="438150"/>
          </a:xfrm>
          <a:prstGeom prst="rect">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2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2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20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left)">
                                      <p:cBhvr>
                                        <p:cTn id="32" dur="20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left)">
                                      <p:cBhvr>
                                        <p:cTn id="37" dur="20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ipe(left)">
                                      <p:cBhvr>
                                        <p:cTn id="42" dur="20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wipe(left)">
                                      <p:cBhvr>
                                        <p:cTn id="4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tile tx="0" ty="0" sx="100000" sy="100000" flip="none" algn="tl"/>
        </a:blipFill>
        <a:effectLst/>
      </p:bgPr>
    </p:bg>
    <p:spTree>
      <p:nvGrpSpPr>
        <p:cNvPr id="1" name=""/>
        <p:cNvGrpSpPr/>
        <p:nvPr/>
      </p:nvGrpSpPr>
      <p:grpSpPr>
        <a:xfrm>
          <a:off x="0" y="0"/>
          <a:ext cx="0" cy="0"/>
          <a:chOff x="0" y="0"/>
          <a:chExt cx="0" cy="0"/>
        </a:xfrm>
      </p:grpSpPr>
      <p:pic>
        <p:nvPicPr>
          <p:cNvPr id="5" name="Picture 4" descr="Destruction.jpg"/>
          <p:cNvPicPr>
            <a:picLocks noChangeAspect="1"/>
          </p:cNvPicPr>
          <p:nvPr/>
        </p:nvPicPr>
        <p:blipFill>
          <a:blip r:embed="rId3" cstate="print"/>
          <a:stretch>
            <a:fillRect/>
          </a:stretch>
        </p:blipFill>
        <p:spPr>
          <a:xfrm>
            <a:off x="0" y="0"/>
            <a:ext cx="5930900" cy="4140200"/>
          </a:xfrm>
          <a:prstGeom prst="rect">
            <a:avLst/>
          </a:prstGeom>
        </p:spPr>
      </p:pic>
      <p:pic>
        <p:nvPicPr>
          <p:cNvPr id="6" name="Picture 5" descr="Noahs_Ark.jpg"/>
          <p:cNvPicPr>
            <a:picLocks noChangeAspect="1"/>
          </p:cNvPicPr>
          <p:nvPr/>
        </p:nvPicPr>
        <p:blipFill>
          <a:blip r:embed="rId4" cstate="print"/>
          <a:stretch>
            <a:fillRect/>
          </a:stretch>
        </p:blipFill>
        <p:spPr>
          <a:xfrm>
            <a:off x="3924300" y="0"/>
            <a:ext cx="5219700" cy="3543300"/>
          </a:xfrm>
          <a:prstGeom prst="rect">
            <a:avLst/>
          </a:prstGeom>
        </p:spPr>
      </p:pic>
      <p:pic>
        <p:nvPicPr>
          <p:cNvPr id="9" name="Picture 8" descr="AssuagingWaters.jpg"/>
          <p:cNvPicPr>
            <a:picLocks noChangeAspect="1"/>
          </p:cNvPicPr>
          <p:nvPr/>
        </p:nvPicPr>
        <p:blipFill>
          <a:blip r:embed="rId5" cstate="print"/>
          <a:stretch>
            <a:fillRect/>
          </a:stretch>
        </p:blipFill>
        <p:spPr>
          <a:xfrm>
            <a:off x="0" y="3514477"/>
            <a:ext cx="5126182" cy="3383280"/>
          </a:xfrm>
          <a:prstGeom prst="rect">
            <a:avLst/>
          </a:prstGeom>
        </p:spPr>
      </p:pic>
      <p:pic>
        <p:nvPicPr>
          <p:cNvPr id="3" name="Picture 2" descr="ArkRest.jpg"/>
          <p:cNvPicPr>
            <a:picLocks noChangeAspect="1"/>
          </p:cNvPicPr>
          <p:nvPr/>
        </p:nvPicPr>
        <p:blipFill>
          <a:blip r:embed="rId6" cstate="print"/>
          <a:stretch>
            <a:fillRect/>
          </a:stretch>
        </p:blipFill>
        <p:spPr>
          <a:xfrm>
            <a:off x="3935001" y="3530884"/>
            <a:ext cx="5413248" cy="3383280"/>
          </a:xfrm>
          <a:prstGeom prst="rect">
            <a:avLst/>
          </a:prstGeom>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30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3000"/>
                                        <p:tgtEl>
                                          <p:spTgt spid="6"/>
                                        </p:tgtEl>
                                      </p:cBhvr>
                                    </p:animEffect>
                                  </p:childTnLst>
                                </p:cTn>
                              </p:par>
                            </p:childTnLst>
                          </p:cTn>
                        </p:par>
                        <p:par>
                          <p:cTn id="8" fill="hold">
                            <p:stCondLst>
                              <p:cond delay="6000"/>
                            </p:stCondLst>
                            <p:childTnLst>
                              <p:par>
                                <p:cTn id="9" presetID="10" presetClass="entr" presetSubtype="0" fill="hold" nodeType="afterEffect">
                                  <p:stCondLst>
                                    <p:cond delay="300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3000"/>
                                        <p:tgtEl>
                                          <p:spTgt spid="9"/>
                                        </p:tgtEl>
                                      </p:cBhvr>
                                    </p:animEffect>
                                  </p:childTnLst>
                                </p:cTn>
                              </p:par>
                            </p:childTnLst>
                          </p:cTn>
                        </p:par>
                        <p:par>
                          <p:cTn id="12" fill="hold">
                            <p:stCondLst>
                              <p:cond delay="12000"/>
                            </p:stCondLst>
                            <p:childTnLst>
                              <p:par>
                                <p:cTn id="13" presetID="10" presetClass="entr" presetSubtype="0" fill="hold" nodeType="afterEffect">
                                  <p:stCondLst>
                                    <p:cond delay="300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3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tile tx="0" ty="0" sx="100000" sy="100000" flip="none" algn="tl"/>
        </a:blipFill>
        <a:effectLst/>
      </p:bgPr>
    </p:bg>
    <p:spTree>
      <p:nvGrpSpPr>
        <p:cNvPr id="1" name=""/>
        <p:cNvGrpSpPr/>
        <p:nvPr/>
      </p:nvGrpSpPr>
      <p:grpSpPr>
        <a:xfrm>
          <a:off x="0" y="0"/>
          <a:ext cx="0" cy="0"/>
          <a:chOff x="0" y="0"/>
          <a:chExt cx="0" cy="0"/>
        </a:xfrm>
      </p:grpSpPr>
      <p:pic>
        <p:nvPicPr>
          <p:cNvPr id="2" name="Picture 1" descr="noah2.jpg"/>
          <p:cNvPicPr>
            <a:picLocks noChangeAspect="1"/>
          </p:cNvPicPr>
          <p:nvPr/>
        </p:nvPicPr>
        <p:blipFill>
          <a:blip r:embed="rId3" cstate="print"/>
          <a:stretch>
            <a:fillRect/>
          </a:stretch>
        </p:blipFill>
        <p:spPr>
          <a:xfrm>
            <a:off x="0" y="469231"/>
            <a:ext cx="9144000" cy="5919537"/>
          </a:xfrm>
          <a:prstGeom prst="rect">
            <a:avLst/>
          </a:prstGeom>
        </p:spPr>
      </p:pic>
    </p:spTree>
  </p:cSld>
  <p:clrMapOvr>
    <a:masterClrMapping/>
  </p:clrMapOvr>
  <p:transition spd="med">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ainbowAltar.jpg"/>
          <p:cNvPicPr>
            <a:picLocks noChangeAspect="1"/>
          </p:cNvPicPr>
          <p:nvPr/>
        </p:nvPicPr>
        <p:blipFill>
          <a:blip r:embed="rId2" cstate="print">
            <a:lum bright="-10000"/>
          </a:blip>
          <a:stretch>
            <a:fillRect/>
          </a:stretch>
        </p:blipFill>
        <p:spPr>
          <a:xfrm>
            <a:off x="-61369" y="0"/>
            <a:ext cx="9205369" cy="6858000"/>
          </a:xfrm>
          <a:prstGeom prst="rect">
            <a:avLst/>
          </a:prstGeom>
        </p:spPr>
      </p:pic>
      <p:sp>
        <p:nvSpPr>
          <p:cNvPr id="3" name="TextBox 2"/>
          <p:cNvSpPr txBox="1"/>
          <p:nvPr/>
        </p:nvSpPr>
        <p:spPr>
          <a:xfrm>
            <a:off x="609600" y="0"/>
            <a:ext cx="8077200" cy="3785652"/>
          </a:xfrm>
          <a:prstGeom prst="rect">
            <a:avLst/>
          </a:prstGeom>
          <a:noFill/>
        </p:spPr>
        <p:txBody>
          <a:bodyPr wrap="square" rtlCol="0">
            <a:spAutoFit/>
          </a:bodyPr>
          <a:lstStyle/>
          <a:p>
            <a:r>
              <a:rPr lang="en-US" sz="2400" b="1" dirty="0" smtClean="0">
                <a:ln>
                  <a:solidFill>
                    <a:schemeClr val="bg1"/>
                  </a:solidFill>
                </a:ln>
                <a:solidFill>
                  <a:schemeClr val="bg1"/>
                </a:solidFill>
                <a:latin typeface="Benguiat Bk BT" pitchFamily="18" charset="0"/>
              </a:rPr>
              <a:t>Gen 8:20-21; 9:9  </a:t>
            </a:r>
          </a:p>
          <a:p>
            <a:r>
              <a:rPr lang="en-US" sz="2400" dirty="0" smtClean="0">
                <a:ln>
                  <a:solidFill>
                    <a:schemeClr val="bg1"/>
                  </a:solidFill>
                </a:ln>
                <a:solidFill>
                  <a:schemeClr val="bg1"/>
                </a:solidFill>
                <a:latin typeface="Benguiat Bk BT" pitchFamily="18" charset="0"/>
              </a:rPr>
              <a:t>Then Noah built an altar to the LORD and took some of every clean animal and some of every clean bird and offered burnt offerings on the altar. </a:t>
            </a:r>
          </a:p>
          <a:p>
            <a:r>
              <a:rPr lang="en-US" sz="2400" dirty="0" smtClean="0">
                <a:ln>
                  <a:solidFill>
                    <a:schemeClr val="bg1"/>
                  </a:solidFill>
                </a:ln>
                <a:solidFill>
                  <a:schemeClr val="bg1"/>
                </a:solidFill>
                <a:latin typeface="Benguiat Bk BT" pitchFamily="18" charset="0"/>
              </a:rPr>
              <a:t>And when the LORD smelled the pleasing aroma, the LORD said in his heart, "I will never again curse the ground because of man… Neither will I ever again strike down every living creature as I have done…</a:t>
            </a:r>
          </a:p>
          <a:p>
            <a:r>
              <a:rPr lang="en-US" sz="2400" dirty="0" smtClean="0">
                <a:ln>
                  <a:solidFill>
                    <a:schemeClr val="bg1"/>
                  </a:solidFill>
                </a:ln>
                <a:solidFill>
                  <a:schemeClr val="bg1"/>
                </a:solidFill>
                <a:latin typeface="Benguiat Bk BT" pitchFamily="18" charset="0"/>
              </a:rPr>
              <a:t>Behold I establish my covenant with you, and with your seed after you."</a:t>
            </a:r>
            <a:endParaRPr lang="en-US" sz="2400" dirty="0">
              <a:ln>
                <a:solidFill>
                  <a:schemeClr val="bg1"/>
                </a:solidFill>
              </a:ln>
              <a:solidFill>
                <a:schemeClr val="bg1"/>
              </a:solidFill>
              <a:latin typeface="Benguiat Bk BT" pitchFamily="18"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30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2" name="TextBox 1"/>
          <p:cNvSpPr txBox="1"/>
          <p:nvPr/>
        </p:nvSpPr>
        <p:spPr>
          <a:xfrm>
            <a:off x="304800" y="152400"/>
            <a:ext cx="8458200" cy="7478970"/>
          </a:xfrm>
          <a:prstGeom prst="rect">
            <a:avLst/>
          </a:prstGeom>
          <a:noFill/>
        </p:spPr>
        <p:txBody>
          <a:bodyPr wrap="square" rtlCol="0">
            <a:spAutoFit/>
          </a:bodyPr>
          <a:lstStyle/>
          <a:p>
            <a:r>
              <a:rPr lang="en-US" sz="2400" b="1" dirty="0" smtClean="0">
                <a:solidFill>
                  <a:schemeClr val="tx2">
                    <a:lumMod val="50000"/>
                  </a:schemeClr>
                </a:solidFill>
                <a:latin typeface="Benguiat Bk BT" pitchFamily="18" charset="0"/>
              </a:rPr>
              <a:t>Mat 24:37-39</a:t>
            </a:r>
            <a:r>
              <a:rPr lang="en-US" sz="2400" dirty="0" smtClean="0">
                <a:solidFill>
                  <a:schemeClr val="tx2">
                    <a:lumMod val="50000"/>
                  </a:schemeClr>
                </a:solidFill>
                <a:latin typeface="Benguiat Bk BT" pitchFamily="18" charset="0"/>
              </a:rPr>
              <a:t> (Y)  and as the days of Noah--so shall be also the </a:t>
            </a:r>
            <a:r>
              <a:rPr lang="en-US" sz="2400" dirty="0" smtClean="0">
                <a:solidFill>
                  <a:srgbClr val="C00000"/>
                </a:solidFill>
                <a:latin typeface="Benguiat Bk BT" pitchFamily="18" charset="0"/>
              </a:rPr>
              <a:t>presence</a:t>
            </a:r>
            <a:r>
              <a:rPr lang="en-US" sz="2400" dirty="0" smtClean="0">
                <a:solidFill>
                  <a:schemeClr val="tx2">
                    <a:lumMod val="50000"/>
                  </a:schemeClr>
                </a:solidFill>
                <a:latin typeface="Benguiat Bk BT" pitchFamily="18" charset="0"/>
              </a:rPr>
              <a:t> of the Son of Man; for as they were, in the days before the flood, eating, and drinking, marrying, and giving in marriage, till the day Noah entered into the ark, and </a:t>
            </a:r>
            <a:r>
              <a:rPr lang="en-US" sz="2400" dirty="0" smtClean="0">
                <a:solidFill>
                  <a:srgbClr val="C00000"/>
                </a:solidFill>
                <a:latin typeface="Benguiat Bk BT" pitchFamily="18" charset="0"/>
              </a:rPr>
              <a:t>they did not know</a:t>
            </a:r>
            <a:r>
              <a:rPr lang="en-US" sz="2400" dirty="0" smtClean="0">
                <a:solidFill>
                  <a:schemeClr val="tx2">
                    <a:lumMod val="50000"/>
                  </a:schemeClr>
                </a:solidFill>
                <a:latin typeface="Benguiat Bk BT" pitchFamily="18" charset="0"/>
              </a:rPr>
              <a:t> till the flood came and took all away; so shall be also the </a:t>
            </a:r>
            <a:r>
              <a:rPr lang="en-US" sz="2400" dirty="0" smtClean="0">
                <a:solidFill>
                  <a:srgbClr val="C00000"/>
                </a:solidFill>
                <a:latin typeface="Benguiat Bk BT" pitchFamily="18" charset="0"/>
              </a:rPr>
              <a:t>presence</a:t>
            </a:r>
            <a:r>
              <a:rPr lang="en-US" sz="2400" dirty="0" smtClean="0">
                <a:solidFill>
                  <a:schemeClr val="tx2">
                    <a:lumMod val="50000"/>
                  </a:schemeClr>
                </a:solidFill>
                <a:latin typeface="Benguiat Bk BT" pitchFamily="18" charset="0"/>
              </a:rPr>
              <a:t> of the Son of Man.</a:t>
            </a:r>
          </a:p>
          <a:p>
            <a:endParaRPr lang="en-US" sz="2400" dirty="0" smtClean="0">
              <a:solidFill>
                <a:schemeClr val="tx2">
                  <a:lumMod val="50000"/>
                </a:schemeClr>
              </a:solidFill>
              <a:latin typeface="Benguiat Bk BT" pitchFamily="18" charset="0"/>
            </a:endParaRPr>
          </a:p>
          <a:p>
            <a:r>
              <a:rPr lang="en-US" sz="2400" b="1" dirty="0" smtClean="0">
                <a:solidFill>
                  <a:schemeClr val="tx2">
                    <a:lumMod val="50000"/>
                  </a:schemeClr>
                </a:solidFill>
                <a:latin typeface="Benguiat Bk BT" pitchFamily="18" charset="0"/>
              </a:rPr>
              <a:t>Heb 11:7</a:t>
            </a:r>
            <a:r>
              <a:rPr lang="en-US" sz="2400" dirty="0" smtClean="0">
                <a:solidFill>
                  <a:schemeClr val="tx2">
                    <a:lumMod val="50000"/>
                  </a:schemeClr>
                </a:solidFill>
                <a:latin typeface="Benguiat Bk BT" pitchFamily="18" charset="0"/>
              </a:rPr>
              <a:t> (Y) By faith Noah, having been divinely warned concerning the things not yet seen, having feared, did prepare an ark to the salvation of his house, through which he did condemn the world, and of the righteousness according to faith he became heir.</a:t>
            </a:r>
          </a:p>
          <a:p>
            <a:endParaRPr lang="en-US" sz="2400" dirty="0" smtClean="0">
              <a:solidFill>
                <a:schemeClr val="tx2">
                  <a:lumMod val="50000"/>
                </a:schemeClr>
              </a:solidFill>
              <a:latin typeface="Benguiat Bk BT" pitchFamily="18" charset="0"/>
            </a:endParaRPr>
          </a:p>
          <a:p>
            <a:r>
              <a:rPr lang="en-US" sz="2400" b="1" dirty="0" smtClean="0">
                <a:solidFill>
                  <a:schemeClr val="tx2">
                    <a:lumMod val="50000"/>
                  </a:schemeClr>
                </a:solidFill>
                <a:latin typeface="Benguiat Bk BT" pitchFamily="18" charset="0"/>
              </a:rPr>
              <a:t>1Pe 3:19-20</a:t>
            </a:r>
            <a:r>
              <a:rPr lang="en-US" sz="2400" dirty="0" smtClean="0">
                <a:solidFill>
                  <a:schemeClr val="tx2">
                    <a:lumMod val="50000"/>
                  </a:schemeClr>
                </a:solidFill>
                <a:latin typeface="Benguiat Bk BT" pitchFamily="18" charset="0"/>
              </a:rPr>
              <a:t> (Y) in which also to the spirits in prison having gone he did preach, who sometime disbelieved, when once </a:t>
            </a:r>
            <a:r>
              <a:rPr lang="en-US" sz="2400" dirty="0" smtClean="0">
                <a:solidFill>
                  <a:srgbClr val="C00000"/>
                </a:solidFill>
                <a:latin typeface="Benguiat Bk BT" pitchFamily="18" charset="0"/>
              </a:rPr>
              <a:t>the long-suffering of God did wait</a:t>
            </a:r>
            <a:r>
              <a:rPr lang="en-US" sz="2400" dirty="0" smtClean="0">
                <a:solidFill>
                  <a:schemeClr val="tx2">
                    <a:lumMod val="50000"/>
                  </a:schemeClr>
                </a:solidFill>
                <a:latin typeface="Benguiat Bk BT" pitchFamily="18" charset="0"/>
              </a:rPr>
              <a:t>, in days of Noah--an ark being prepared--in which few, that is, eight souls, were saved through water.</a:t>
            </a:r>
          </a:p>
          <a:p>
            <a:endParaRPr lang="en-US" sz="2400" dirty="0" smtClean="0">
              <a:solidFill>
                <a:schemeClr val="tx2">
                  <a:lumMod val="50000"/>
                </a:schemeClr>
              </a:solidFill>
              <a:latin typeface="Benguiat Bk BT" pitchFamily="18" charset="0"/>
            </a:endParaRPr>
          </a:p>
          <a:p>
            <a:endParaRPr lang="en-US" sz="2400" dirty="0">
              <a:solidFill>
                <a:schemeClr val="tx2">
                  <a:lumMod val="50000"/>
                </a:schemeClr>
              </a:solidFill>
              <a:latin typeface="Benguiat Bk BT" pitchFamily="18" charset="0"/>
            </a:endParaRPr>
          </a:p>
        </p:txBody>
      </p:sp>
    </p:spTree>
  </p:cSld>
  <p:clrMapOvr>
    <a:masterClrMapping/>
  </p:clrMapOvr>
  <p:transition spd="med">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2" name="TextBox 1"/>
          <p:cNvSpPr txBox="1"/>
          <p:nvPr/>
        </p:nvSpPr>
        <p:spPr>
          <a:xfrm>
            <a:off x="533400" y="228600"/>
            <a:ext cx="8305800" cy="2308324"/>
          </a:xfrm>
          <a:prstGeom prst="rect">
            <a:avLst/>
          </a:prstGeom>
          <a:noFill/>
        </p:spPr>
        <p:txBody>
          <a:bodyPr wrap="square" rtlCol="0">
            <a:spAutoFit/>
          </a:bodyPr>
          <a:lstStyle/>
          <a:p>
            <a:r>
              <a:rPr lang="en-US" sz="2400" b="1" dirty="0" smtClean="0">
                <a:solidFill>
                  <a:schemeClr val="tx2">
                    <a:lumMod val="50000"/>
                  </a:schemeClr>
                </a:solidFill>
                <a:latin typeface="Benguiat Bk BT" pitchFamily="18" charset="0"/>
              </a:rPr>
              <a:t>2Pe 2:4-5</a:t>
            </a:r>
            <a:r>
              <a:rPr lang="en-US" sz="2400" dirty="0" smtClean="0">
                <a:solidFill>
                  <a:schemeClr val="tx2">
                    <a:lumMod val="50000"/>
                  </a:schemeClr>
                </a:solidFill>
                <a:latin typeface="Benguiat Bk BT" pitchFamily="18" charset="0"/>
              </a:rPr>
              <a:t>  For if God spared not the angels that sinned, but cast them down to hell, and delivered them into chains of darkness, to be reserved unto judgment; </a:t>
            </a:r>
          </a:p>
          <a:p>
            <a:r>
              <a:rPr lang="en-US" sz="2400" dirty="0" smtClean="0">
                <a:solidFill>
                  <a:schemeClr val="tx2">
                    <a:lumMod val="50000"/>
                  </a:schemeClr>
                </a:solidFill>
                <a:latin typeface="Benguiat Bk BT" pitchFamily="18" charset="0"/>
              </a:rPr>
              <a:t>And spared not the old world, but saved Noah the eighth person, a </a:t>
            </a:r>
            <a:r>
              <a:rPr lang="en-US" sz="2400" dirty="0" smtClean="0">
                <a:solidFill>
                  <a:srgbClr val="C00000"/>
                </a:solidFill>
                <a:latin typeface="Benguiat Bk BT" pitchFamily="18" charset="0"/>
              </a:rPr>
              <a:t>preacher of righteousness</a:t>
            </a:r>
            <a:r>
              <a:rPr lang="en-US" sz="2400" dirty="0" smtClean="0">
                <a:solidFill>
                  <a:schemeClr val="tx2">
                    <a:lumMod val="50000"/>
                  </a:schemeClr>
                </a:solidFill>
                <a:latin typeface="Benguiat Bk BT" pitchFamily="18" charset="0"/>
              </a:rPr>
              <a:t>, bringing in the flood upon the world of the ungodly;</a:t>
            </a:r>
            <a:endParaRPr lang="en-US" sz="2400" dirty="0">
              <a:solidFill>
                <a:schemeClr val="tx2">
                  <a:lumMod val="50000"/>
                </a:schemeClr>
              </a:solidFill>
              <a:latin typeface="Benguiat Bk BT" pitchFamily="18" charset="0"/>
            </a:endParaRPr>
          </a:p>
        </p:txBody>
      </p:sp>
      <p:sp>
        <p:nvSpPr>
          <p:cNvPr id="3" name="TextBox 2"/>
          <p:cNvSpPr txBox="1"/>
          <p:nvPr/>
        </p:nvSpPr>
        <p:spPr>
          <a:xfrm>
            <a:off x="533400" y="2590800"/>
            <a:ext cx="8153400" cy="4431983"/>
          </a:xfrm>
          <a:prstGeom prst="rect">
            <a:avLst/>
          </a:prstGeom>
          <a:noFill/>
        </p:spPr>
        <p:txBody>
          <a:bodyPr wrap="square" rtlCol="0">
            <a:spAutoFit/>
          </a:bodyPr>
          <a:lstStyle/>
          <a:p>
            <a:r>
              <a:rPr lang="en-US" sz="2400" b="1" dirty="0" smtClean="0">
                <a:solidFill>
                  <a:schemeClr val="tx2">
                    <a:lumMod val="50000"/>
                  </a:schemeClr>
                </a:solidFill>
                <a:latin typeface="Benguiat Bk BT" pitchFamily="18" charset="0"/>
              </a:rPr>
              <a:t>2Pe 3:4-7</a:t>
            </a:r>
            <a:r>
              <a:rPr lang="en-US" sz="2400" dirty="0" smtClean="0">
                <a:solidFill>
                  <a:schemeClr val="tx2">
                    <a:lumMod val="50000"/>
                  </a:schemeClr>
                </a:solidFill>
                <a:latin typeface="Benguiat Bk BT" pitchFamily="18" charset="0"/>
              </a:rPr>
              <a:t> (E)  They will say, "Where is the promise of his coming? For ever since the fathers fell asleep, all things are continuing as they were from the beginning of creation."  For </a:t>
            </a:r>
            <a:r>
              <a:rPr lang="en-US" sz="2400" dirty="0" smtClean="0">
                <a:solidFill>
                  <a:srgbClr val="C00000"/>
                </a:solidFill>
                <a:latin typeface="Benguiat Bk BT" pitchFamily="18" charset="0"/>
              </a:rPr>
              <a:t>they deliberately overlook this fact</a:t>
            </a:r>
            <a:r>
              <a:rPr lang="en-US" sz="2400" dirty="0" smtClean="0">
                <a:latin typeface="Benguiat Bk BT" pitchFamily="18" charset="0"/>
              </a:rPr>
              <a:t>, </a:t>
            </a:r>
            <a:r>
              <a:rPr lang="en-US" sz="2400" dirty="0" smtClean="0">
                <a:solidFill>
                  <a:schemeClr val="tx2">
                    <a:lumMod val="50000"/>
                  </a:schemeClr>
                </a:solidFill>
                <a:latin typeface="Benguiat Bk BT" pitchFamily="18" charset="0"/>
              </a:rPr>
              <a:t>that the heavens existed long ago, and the earth was formed out of water and through water by the word of God, and that by means of these the world that then existed was deluged with water and perished.  But </a:t>
            </a:r>
            <a:r>
              <a:rPr lang="en-US" sz="2400" dirty="0" smtClean="0">
                <a:solidFill>
                  <a:srgbClr val="C00000"/>
                </a:solidFill>
                <a:latin typeface="Benguiat Bk BT" pitchFamily="18" charset="0"/>
              </a:rPr>
              <a:t>by the same word the heavens and earth that now exist are stored up for fire, being kept until the day of judgment</a:t>
            </a:r>
            <a:r>
              <a:rPr lang="en-US" sz="2400" dirty="0" smtClean="0">
                <a:latin typeface="Benguiat Bk BT" pitchFamily="18" charset="0"/>
              </a:rPr>
              <a:t> </a:t>
            </a:r>
            <a:r>
              <a:rPr lang="en-US" sz="2400" dirty="0" smtClean="0">
                <a:solidFill>
                  <a:schemeClr val="tx2">
                    <a:lumMod val="50000"/>
                  </a:schemeClr>
                </a:solidFill>
                <a:latin typeface="Benguiat Bk BT" pitchFamily="18" charset="0"/>
              </a:rPr>
              <a:t>and destruction of the ungodly. </a:t>
            </a:r>
          </a:p>
          <a:p>
            <a:endParaRPr lang="en-US" dirty="0"/>
          </a:p>
        </p:txBody>
      </p:sp>
    </p:spTree>
  </p:cSld>
  <p:clrMapOvr>
    <a:masterClrMapping/>
  </p:clrMapOvr>
  <p:transition spd="med">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pic>
        <p:nvPicPr>
          <p:cNvPr id="8206" name="Picture 14" descr="CTR36"/>
          <p:cNvPicPr>
            <a:picLocks noChangeAspect="1" noChangeArrowheads="1"/>
          </p:cNvPicPr>
          <p:nvPr/>
        </p:nvPicPr>
        <p:blipFill>
          <a:blip r:embed="rId3" cstate="print"/>
          <a:srcRect/>
          <a:stretch>
            <a:fillRect/>
          </a:stretch>
        </p:blipFill>
        <p:spPr bwMode="auto">
          <a:xfrm>
            <a:off x="5105400" y="2290763"/>
            <a:ext cx="2952750" cy="4567237"/>
          </a:xfrm>
          <a:prstGeom prst="rect">
            <a:avLst/>
          </a:prstGeom>
          <a:noFill/>
        </p:spPr>
      </p:pic>
      <p:sp>
        <p:nvSpPr>
          <p:cNvPr id="8205" name="Text Box 13"/>
          <p:cNvSpPr txBox="1">
            <a:spLocks noChangeArrowheads="1"/>
          </p:cNvSpPr>
          <p:nvPr/>
        </p:nvSpPr>
        <p:spPr bwMode="auto">
          <a:xfrm>
            <a:off x="0" y="6172200"/>
            <a:ext cx="3505200" cy="830997"/>
          </a:xfrm>
          <a:prstGeom prst="rect">
            <a:avLst/>
          </a:prstGeom>
          <a:noFill/>
          <a:ln w="9525">
            <a:noFill/>
            <a:miter lim="800000"/>
            <a:headEnd/>
            <a:tailEnd/>
          </a:ln>
          <a:effectLst/>
        </p:spPr>
        <p:txBody>
          <a:bodyPr>
            <a:spAutoFit/>
          </a:bodyPr>
          <a:lstStyle/>
          <a:p>
            <a:r>
              <a:rPr lang="en-US" sz="2400" dirty="0" smtClean="0"/>
              <a:t>  N.H </a:t>
            </a:r>
            <a:r>
              <a:rPr lang="en-US" sz="2400" dirty="0"/>
              <a:t>Barbour  </a:t>
            </a:r>
            <a:r>
              <a:rPr lang="en-US" sz="2400" dirty="0" smtClean="0"/>
              <a:t>  J.H</a:t>
            </a:r>
            <a:r>
              <a:rPr lang="en-US" sz="2400" dirty="0"/>
              <a:t>. Paton</a:t>
            </a:r>
          </a:p>
          <a:p>
            <a:endParaRPr lang="en-US" sz="2400" dirty="0"/>
          </a:p>
        </p:txBody>
      </p:sp>
      <p:pic>
        <p:nvPicPr>
          <p:cNvPr id="8204" name="Picture 12" descr="JHPaton"/>
          <p:cNvPicPr>
            <a:picLocks noChangeAspect="1" noChangeArrowheads="1"/>
          </p:cNvPicPr>
          <p:nvPr/>
        </p:nvPicPr>
        <p:blipFill>
          <a:blip r:embed="rId4" cstate="print"/>
          <a:srcRect/>
          <a:stretch>
            <a:fillRect/>
          </a:stretch>
        </p:blipFill>
        <p:spPr bwMode="auto">
          <a:xfrm>
            <a:off x="1981200" y="4267200"/>
            <a:ext cx="1365250" cy="1919288"/>
          </a:xfrm>
          <a:prstGeom prst="rect">
            <a:avLst/>
          </a:prstGeom>
          <a:noFill/>
        </p:spPr>
      </p:pic>
      <p:pic>
        <p:nvPicPr>
          <p:cNvPr id="8203" name="Picture 11" descr="NelsonBarbour"/>
          <p:cNvPicPr>
            <a:picLocks noChangeAspect="1" noChangeArrowheads="1"/>
          </p:cNvPicPr>
          <p:nvPr/>
        </p:nvPicPr>
        <p:blipFill>
          <a:blip r:embed="rId5" cstate="print"/>
          <a:srcRect/>
          <a:stretch>
            <a:fillRect/>
          </a:stretch>
        </p:blipFill>
        <p:spPr bwMode="auto">
          <a:xfrm>
            <a:off x="228600" y="4267200"/>
            <a:ext cx="1371600" cy="1892300"/>
          </a:xfrm>
          <a:prstGeom prst="rect">
            <a:avLst/>
          </a:prstGeom>
          <a:noFill/>
        </p:spPr>
      </p:pic>
      <p:sp>
        <p:nvSpPr>
          <p:cNvPr id="8198" name="Text Box 6"/>
          <p:cNvSpPr txBox="1">
            <a:spLocks noChangeArrowheads="1"/>
          </p:cNvSpPr>
          <p:nvPr/>
        </p:nvSpPr>
        <p:spPr bwMode="auto">
          <a:xfrm>
            <a:off x="228600" y="2819400"/>
            <a:ext cx="2057400" cy="1187450"/>
          </a:xfrm>
          <a:prstGeom prst="rect">
            <a:avLst/>
          </a:prstGeom>
          <a:noFill/>
          <a:ln w="9525">
            <a:noFill/>
            <a:miter lim="800000"/>
            <a:headEnd/>
            <a:tailEnd/>
          </a:ln>
          <a:effectLst/>
        </p:spPr>
        <p:txBody>
          <a:bodyPr>
            <a:spAutoFit/>
          </a:bodyPr>
          <a:lstStyle/>
          <a:p>
            <a:r>
              <a:rPr lang="en-US" sz="2400"/>
              <a:t>Keith</a:t>
            </a:r>
          </a:p>
          <a:p>
            <a:r>
              <a:rPr lang="en-US" sz="2400"/>
              <a:t>A.P. Adams</a:t>
            </a:r>
          </a:p>
          <a:p>
            <a:r>
              <a:rPr lang="en-US" sz="2400"/>
              <a:t>A.D. Jones</a:t>
            </a:r>
          </a:p>
        </p:txBody>
      </p:sp>
      <p:sp>
        <p:nvSpPr>
          <p:cNvPr id="8200" name="Text Box 8"/>
          <p:cNvSpPr txBox="1">
            <a:spLocks noChangeArrowheads="1"/>
          </p:cNvSpPr>
          <p:nvPr/>
        </p:nvSpPr>
        <p:spPr bwMode="auto">
          <a:xfrm>
            <a:off x="3352800" y="381000"/>
            <a:ext cx="5269648" cy="1938992"/>
          </a:xfrm>
          <a:prstGeom prst="rect">
            <a:avLst/>
          </a:prstGeom>
          <a:noFill/>
          <a:ln w="9525">
            <a:noFill/>
            <a:miter lim="800000"/>
            <a:headEnd/>
            <a:tailEnd/>
          </a:ln>
          <a:effectLst/>
        </p:spPr>
        <p:txBody>
          <a:bodyPr wrap="none">
            <a:spAutoFit/>
          </a:bodyPr>
          <a:lstStyle/>
          <a:p>
            <a:r>
              <a:rPr lang="en-US" sz="2400" dirty="0" smtClean="0"/>
              <a:t>       C.T</a:t>
            </a:r>
            <a:r>
              <a:rPr lang="en-US" sz="2400" dirty="0"/>
              <a:t>. Russell:</a:t>
            </a:r>
          </a:p>
          <a:p>
            <a:r>
              <a:rPr lang="en-US" sz="2400" dirty="0"/>
              <a:t>	1877 Object &amp; Manner</a:t>
            </a:r>
          </a:p>
          <a:p>
            <a:r>
              <a:rPr lang="en-US" sz="2400" dirty="0"/>
              <a:t>	1881 Tabernacle Shadows</a:t>
            </a:r>
          </a:p>
          <a:p>
            <a:r>
              <a:rPr lang="en-US" sz="1600" dirty="0">
                <a:latin typeface="Arial" pitchFamily="34" charset="0"/>
              </a:rPr>
              <a:t>	</a:t>
            </a:r>
            <a:r>
              <a:rPr lang="en-US" sz="2400" dirty="0"/>
              <a:t>1881 Food for Thinking Christians</a:t>
            </a:r>
          </a:p>
          <a:p>
            <a:r>
              <a:rPr lang="en-US" sz="2400" dirty="0"/>
              <a:t>	1886 Millennial Dawn</a:t>
            </a:r>
          </a:p>
        </p:txBody>
      </p:sp>
      <p:pic>
        <p:nvPicPr>
          <p:cNvPr id="8201" name="Picture 9" descr="Food1881"/>
          <p:cNvPicPr>
            <a:picLocks noChangeAspect="1" noChangeArrowheads="1"/>
          </p:cNvPicPr>
          <p:nvPr/>
        </p:nvPicPr>
        <p:blipFill>
          <a:blip r:embed="rId6" cstate="print"/>
          <a:srcRect/>
          <a:stretch>
            <a:fillRect/>
          </a:stretch>
        </p:blipFill>
        <p:spPr bwMode="auto">
          <a:xfrm>
            <a:off x="0" y="0"/>
            <a:ext cx="3656013" cy="5400675"/>
          </a:xfrm>
          <a:prstGeom prst="rect">
            <a:avLst/>
          </a:prstGeom>
          <a:noFill/>
        </p:spPr>
      </p:pic>
      <p:pic>
        <p:nvPicPr>
          <p:cNvPr id="8202" name="Picture 10" descr="1881CHART"/>
          <p:cNvPicPr>
            <a:picLocks noChangeAspect="1" noChangeArrowheads="1"/>
          </p:cNvPicPr>
          <p:nvPr/>
        </p:nvPicPr>
        <p:blipFill>
          <a:blip r:embed="rId7" cstate="print"/>
          <a:srcRect/>
          <a:stretch>
            <a:fillRect/>
          </a:stretch>
        </p:blipFill>
        <p:spPr bwMode="auto">
          <a:xfrm>
            <a:off x="3175" y="2306638"/>
            <a:ext cx="9140825" cy="4551362"/>
          </a:xfrm>
          <a:prstGeom prst="rect">
            <a:avLst/>
          </a:prstGeom>
          <a:noFill/>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4000"/>
                                  </p:stCondLst>
                                  <p:childTnLst>
                                    <p:set>
                                      <p:cBhvr>
                                        <p:cTn id="6" dur="1" fill="hold">
                                          <p:stCondLst>
                                            <p:cond delay="0"/>
                                          </p:stCondLst>
                                        </p:cTn>
                                        <p:tgtEl>
                                          <p:spTgt spid="8201"/>
                                        </p:tgtEl>
                                        <p:attrNameLst>
                                          <p:attrName>style.visibility</p:attrName>
                                        </p:attrNameLst>
                                      </p:cBhvr>
                                      <p:to>
                                        <p:strVal val="visible"/>
                                      </p:to>
                                    </p:set>
                                    <p:animEffect transition="in" filter="fade">
                                      <p:cBhvr>
                                        <p:cTn id="7" dur="2000"/>
                                        <p:tgtEl>
                                          <p:spTgt spid="8201"/>
                                        </p:tgtEl>
                                      </p:cBhvr>
                                    </p:animEffect>
                                  </p:childTnLst>
                                </p:cTn>
                              </p:par>
                            </p:childTnLst>
                          </p:cTn>
                        </p:par>
                        <p:par>
                          <p:cTn id="8" fill="hold">
                            <p:stCondLst>
                              <p:cond delay="6000"/>
                            </p:stCondLst>
                            <p:childTnLst>
                              <p:par>
                                <p:cTn id="9" presetID="10" presetClass="exit" presetSubtype="0" fill="hold" grpId="0" nodeType="afterEffect">
                                  <p:stCondLst>
                                    <p:cond delay="0"/>
                                  </p:stCondLst>
                                  <p:childTnLst>
                                    <p:animEffect transition="out" filter="fade">
                                      <p:cBhvr>
                                        <p:cTn id="10" dur="500"/>
                                        <p:tgtEl>
                                          <p:spTgt spid="8198"/>
                                        </p:tgtEl>
                                      </p:cBhvr>
                                    </p:animEffect>
                                    <p:set>
                                      <p:cBhvr>
                                        <p:cTn id="11" dur="1" fill="hold">
                                          <p:stCondLst>
                                            <p:cond delay="499"/>
                                          </p:stCondLst>
                                        </p:cTn>
                                        <p:tgtEl>
                                          <p:spTgt spid="8198"/>
                                        </p:tgtEl>
                                        <p:attrNameLst>
                                          <p:attrName>style.visibility</p:attrName>
                                        </p:attrNameLst>
                                      </p:cBhvr>
                                      <p:to>
                                        <p:strVal val="hidden"/>
                                      </p:to>
                                    </p:set>
                                  </p:childTnLst>
                                </p:cTn>
                              </p:par>
                              <p:par>
                                <p:cTn id="12" presetID="10" presetClass="exit" presetSubtype="0" fill="hold" nodeType="withEffect">
                                  <p:stCondLst>
                                    <p:cond delay="0"/>
                                  </p:stCondLst>
                                  <p:childTnLst>
                                    <p:animEffect transition="out" filter="fade">
                                      <p:cBhvr>
                                        <p:cTn id="13" dur="500"/>
                                        <p:tgtEl>
                                          <p:spTgt spid="8203"/>
                                        </p:tgtEl>
                                      </p:cBhvr>
                                    </p:animEffect>
                                    <p:set>
                                      <p:cBhvr>
                                        <p:cTn id="14" dur="1" fill="hold">
                                          <p:stCondLst>
                                            <p:cond delay="499"/>
                                          </p:stCondLst>
                                        </p:cTn>
                                        <p:tgtEl>
                                          <p:spTgt spid="8203"/>
                                        </p:tgtEl>
                                        <p:attrNameLst>
                                          <p:attrName>style.visibility</p:attrName>
                                        </p:attrNameLst>
                                      </p:cBhvr>
                                      <p:to>
                                        <p:strVal val="hidden"/>
                                      </p:to>
                                    </p:set>
                                  </p:childTnLst>
                                </p:cTn>
                              </p:par>
                              <p:par>
                                <p:cTn id="15" presetID="10" presetClass="exit" presetSubtype="0" fill="hold" nodeType="withEffect">
                                  <p:stCondLst>
                                    <p:cond delay="0"/>
                                  </p:stCondLst>
                                  <p:childTnLst>
                                    <p:animEffect transition="out" filter="fade">
                                      <p:cBhvr>
                                        <p:cTn id="16" dur="500"/>
                                        <p:tgtEl>
                                          <p:spTgt spid="8204"/>
                                        </p:tgtEl>
                                      </p:cBhvr>
                                    </p:animEffect>
                                    <p:set>
                                      <p:cBhvr>
                                        <p:cTn id="17" dur="1" fill="hold">
                                          <p:stCondLst>
                                            <p:cond delay="499"/>
                                          </p:stCondLst>
                                        </p:cTn>
                                        <p:tgtEl>
                                          <p:spTgt spid="8204"/>
                                        </p:tgtEl>
                                        <p:attrNameLst>
                                          <p:attrName>style.visibility</p:attrName>
                                        </p:attrNameLst>
                                      </p:cBhvr>
                                      <p:to>
                                        <p:strVal val="hidden"/>
                                      </p:to>
                                    </p:set>
                                  </p:childTnLst>
                                </p:cTn>
                              </p:par>
                              <p:par>
                                <p:cTn id="18" presetID="10" presetClass="exit" presetSubtype="0" fill="hold" grpId="0" nodeType="withEffect">
                                  <p:stCondLst>
                                    <p:cond delay="0"/>
                                  </p:stCondLst>
                                  <p:childTnLst>
                                    <p:animEffect transition="out" filter="fade">
                                      <p:cBhvr>
                                        <p:cTn id="19" dur="500"/>
                                        <p:tgtEl>
                                          <p:spTgt spid="8205"/>
                                        </p:tgtEl>
                                      </p:cBhvr>
                                    </p:animEffect>
                                    <p:set>
                                      <p:cBhvr>
                                        <p:cTn id="20" dur="1" fill="hold">
                                          <p:stCondLst>
                                            <p:cond delay="499"/>
                                          </p:stCondLst>
                                        </p:cTn>
                                        <p:tgtEl>
                                          <p:spTgt spid="8205"/>
                                        </p:tgtEl>
                                        <p:attrNameLst>
                                          <p:attrName>style.visibility</p:attrName>
                                        </p:attrNameLst>
                                      </p:cBhvr>
                                      <p:to>
                                        <p:strVal val="hidden"/>
                                      </p:to>
                                    </p:set>
                                  </p:childTnLst>
                                </p:cTn>
                              </p:par>
                            </p:childTnLst>
                          </p:cTn>
                        </p:par>
                        <p:par>
                          <p:cTn id="21" fill="hold">
                            <p:stCondLst>
                              <p:cond delay="6500"/>
                            </p:stCondLst>
                            <p:childTnLst>
                              <p:par>
                                <p:cTn id="22" presetID="10" presetClass="entr" presetSubtype="0" fill="hold" nodeType="afterEffect">
                                  <p:stCondLst>
                                    <p:cond delay="3000"/>
                                  </p:stCondLst>
                                  <p:childTnLst>
                                    <p:set>
                                      <p:cBhvr>
                                        <p:cTn id="23" dur="1" fill="hold">
                                          <p:stCondLst>
                                            <p:cond delay="0"/>
                                          </p:stCondLst>
                                        </p:cTn>
                                        <p:tgtEl>
                                          <p:spTgt spid="8202"/>
                                        </p:tgtEl>
                                        <p:attrNameLst>
                                          <p:attrName>style.visibility</p:attrName>
                                        </p:attrNameLst>
                                      </p:cBhvr>
                                      <p:to>
                                        <p:strVal val="visible"/>
                                      </p:to>
                                    </p:set>
                                    <p:animEffect transition="in" filter="fade">
                                      <p:cBhvr>
                                        <p:cTn id="24" dur="2000"/>
                                        <p:tgtEl>
                                          <p:spTgt spid="82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05" grpId="0"/>
      <p:bldP spid="8198"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tile tx="0" ty="0" sx="100000" sy="100000" flip="none" algn="tl"/>
        </a:blipFill>
        <a:effectLst/>
      </p:bgPr>
    </p:bg>
    <p:spTree>
      <p:nvGrpSpPr>
        <p:cNvPr id="1" name=""/>
        <p:cNvGrpSpPr/>
        <p:nvPr/>
      </p:nvGrpSpPr>
      <p:grpSpPr>
        <a:xfrm>
          <a:off x="0" y="0"/>
          <a:ext cx="0" cy="0"/>
          <a:chOff x="0" y="0"/>
          <a:chExt cx="0" cy="0"/>
        </a:xfrm>
      </p:grpSpPr>
      <p:sp>
        <p:nvSpPr>
          <p:cNvPr id="4" name="TextBox 3"/>
          <p:cNvSpPr txBox="1"/>
          <p:nvPr/>
        </p:nvSpPr>
        <p:spPr>
          <a:xfrm>
            <a:off x="3810000" y="304800"/>
            <a:ext cx="4800600" cy="3539430"/>
          </a:xfrm>
          <a:prstGeom prst="rect">
            <a:avLst/>
          </a:prstGeom>
          <a:noFill/>
        </p:spPr>
        <p:txBody>
          <a:bodyPr wrap="square" rtlCol="0">
            <a:spAutoFit/>
          </a:bodyPr>
          <a:lstStyle/>
          <a:p>
            <a:r>
              <a:rPr lang="en-US" sz="2800" b="1" dirty="0" smtClean="0">
                <a:solidFill>
                  <a:schemeClr val="tx2">
                    <a:lumMod val="50000"/>
                  </a:schemeClr>
                </a:solidFill>
                <a:latin typeface="Benguiat Bk BT" pitchFamily="18" charset="0"/>
              </a:rPr>
              <a:t>Gen 6:8-9</a:t>
            </a:r>
          </a:p>
          <a:p>
            <a:r>
              <a:rPr lang="en-US" sz="2800" dirty="0" smtClean="0">
                <a:solidFill>
                  <a:schemeClr val="bg1"/>
                </a:solidFill>
                <a:latin typeface="Benguiat Bk BT" pitchFamily="18" charset="0"/>
              </a:rPr>
              <a:t>Noah found grace in the eyes of the LORD. </a:t>
            </a:r>
          </a:p>
          <a:p>
            <a:r>
              <a:rPr lang="en-US" sz="2800" dirty="0" smtClean="0">
                <a:solidFill>
                  <a:schemeClr val="bg1"/>
                </a:solidFill>
                <a:latin typeface="Benguiat Bk BT" pitchFamily="18" charset="0"/>
              </a:rPr>
              <a:t>These are the generations of Noah: Noah was a just man and perfect in his generations, and Noah </a:t>
            </a:r>
            <a:r>
              <a:rPr lang="en-US" sz="2800" dirty="0" smtClean="0">
                <a:solidFill>
                  <a:srgbClr val="FFFF00"/>
                </a:solidFill>
                <a:latin typeface="Benguiat Bk BT" pitchFamily="18" charset="0"/>
              </a:rPr>
              <a:t>walked with God</a:t>
            </a:r>
            <a:r>
              <a:rPr lang="en-US" sz="2800" dirty="0" smtClean="0">
                <a:solidFill>
                  <a:schemeClr val="tx2">
                    <a:lumMod val="50000"/>
                  </a:schemeClr>
                </a:solidFill>
                <a:latin typeface="Benguiat Bk BT" pitchFamily="18" charset="0"/>
              </a:rPr>
              <a:t>.</a:t>
            </a:r>
            <a:endParaRPr lang="en-US" sz="2800" dirty="0">
              <a:solidFill>
                <a:schemeClr val="tx2">
                  <a:lumMod val="50000"/>
                </a:schemeClr>
              </a:solidFill>
              <a:latin typeface="Benguiat Bk BT" pitchFamily="18" charset="0"/>
            </a:endParaRPr>
          </a:p>
        </p:txBody>
      </p:sp>
      <p:pic>
        <p:nvPicPr>
          <p:cNvPr id="7" name="Picture 6" descr="beard-Jewish-patriarch copy.jpg"/>
          <p:cNvPicPr>
            <a:picLocks noChangeAspect="1"/>
          </p:cNvPicPr>
          <p:nvPr/>
        </p:nvPicPr>
        <p:blipFill>
          <a:blip r:embed="rId3" cstate="print">
            <a:clrChange>
              <a:clrFrom>
                <a:srgbClr val="FFFFFF"/>
              </a:clrFrom>
              <a:clrTo>
                <a:srgbClr val="FFFFFF">
                  <a:alpha val="0"/>
                </a:srgbClr>
              </a:clrTo>
            </a:clrChange>
          </a:blip>
          <a:stretch>
            <a:fillRect/>
          </a:stretch>
        </p:blipFill>
        <p:spPr>
          <a:xfrm flipH="1">
            <a:off x="6400800" y="3352800"/>
            <a:ext cx="2540000" cy="3416300"/>
          </a:xfrm>
          <a:prstGeom prst="rect">
            <a:avLst/>
          </a:prstGeom>
        </p:spPr>
      </p:pic>
      <p:pic>
        <p:nvPicPr>
          <p:cNvPr id="8" name="Picture 7" descr="prophet4.jpg"/>
          <p:cNvPicPr>
            <a:picLocks noChangeAspect="1"/>
          </p:cNvPicPr>
          <p:nvPr/>
        </p:nvPicPr>
        <p:blipFill>
          <a:blip r:embed="rId4" cstate="print"/>
          <a:stretch>
            <a:fillRect/>
          </a:stretch>
        </p:blipFill>
        <p:spPr>
          <a:xfrm>
            <a:off x="0" y="762000"/>
            <a:ext cx="3714750" cy="4743450"/>
          </a:xfrm>
          <a:prstGeom prst="rect">
            <a:avLst/>
          </a:prstGeom>
        </p:spPr>
      </p:pic>
    </p:spTree>
  </p:cSld>
  <p:clrMapOvr>
    <a:masterClrMapping/>
  </p:clrMapOvr>
  <p:transition spd="med">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pic>
        <p:nvPicPr>
          <p:cNvPr id="20484" name="Picture 4" descr="Newspaper"/>
          <p:cNvPicPr>
            <a:picLocks noChangeAspect="1" noChangeArrowheads="1"/>
          </p:cNvPicPr>
          <p:nvPr/>
        </p:nvPicPr>
        <p:blipFill>
          <a:blip r:embed="rId3" cstate="print"/>
          <a:srcRect/>
          <a:stretch>
            <a:fillRect/>
          </a:stretch>
        </p:blipFill>
        <p:spPr bwMode="auto">
          <a:xfrm>
            <a:off x="0" y="3175"/>
            <a:ext cx="4891088" cy="6854825"/>
          </a:xfrm>
          <a:prstGeom prst="rect">
            <a:avLst/>
          </a:prstGeom>
          <a:noFill/>
        </p:spPr>
      </p:pic>
      <p:pic>
        <p:nvPicPr>
          <p:cNvPr id="20485" name="Picture 5" descr="PhotoDrama"/>
          <p:cNvPicPr>
            <a:picLocks noChangeAspect="1" noChangeArrowheads="1"/>
          </p:cNvPicPr>
          <p:nvPr/>
        </p:nvPicPr>
        <p:blipFill>
          <a:blip r:embed="rId4" cstate="print">
            <a:clrChange>
              <a:clrFrom>
                <a:srgbClr val="FFFFFF"/>
              </a:clrFrom>
              <a:clrTo>
                <a:srgbClr val="FFFFFF">
                  <a:alpha val="0"/>
                </a:srgbClr>
              </a:clrTo>
            </a:clrChange>
            <a:lum bright="10000" contrast="10000"/>
          </a:blip>
          <a:srcRect/>
          <a:stretch>
            <a:fillRect/>
          </a:stretch>
        </p:blipFill>
        <p:spPr bwMode="auto">
          <a:xfrm>
            <a:off x="3430588" y="838200"/>
            <a:ext cx="5713412" cy="5689600"/>
          </a:xfrm>
          <a:prstGeom prst="rect">
            <a:avLst/>
          </a:prstGeom>
          <a:noFill/>
          <a:ln w="9525">
            <a:noFill/>
            <a:miter lim="800000"/>
            <a:headEnd/>
            <a:tailEnd/>
          </a:ln>
        </p:spPr>
      </p:pic>
      <p:pic>
        <p:nvPicPr>
          <p:cNvPr id="4" name="Picture 4" descr="Collegues1"/>
          <p:cNvPicPr>
            <a:picLocks noChangeAspect="1" noChangeArrowheads="1"/>
          </p:cNvPicPr>
          <p:nvPr/>
        </p:nvPicPr>
        <p:blipFill>
          <a:blip r:embed="rId5" cstate="print"/>
          <a:srcRect/>
          <a:stretch>
            <a:fillRect/>
          </a:stretch>
        </p:blipFill>
        <p:spPr bwMode="auto">
          <a:xfrm>
            <a:off x="0" y="0"/>
            <a:ext cx="4670425" cy="6856413"/>
          </a:xfrm>
          <a:prstGeom prst="rect">
            <a:avLst/>
          </a:prstGeom>
          <a:noFill/>
        </p:spPr>
      </p:pic>
      <p:pic>
        <p:nvPicPr>
          <p:cNvPr id="5" name="Picture 8" descr="CTRPARSHx"/>
          <p:cNvPicPr>
            <a:picLocks noChangeAspect="1" noChangeArrowheads="1"/>
          </p:cNvPicPr>
          <p:nvPr/>
        </p:nvPicPr>
        <p:blipFill>
          <a:blip r:embed="rId6" cstate="print"/>
          <a:srcRect/>
          <a:stretch>
            <a:fillRect/>
          </a:stretch>
        </p:blipFill>
        <p:spPr bwMode="auto">
          <a:xfrm>
            <a:off x="2743200" y="0"/>
            <a:ext cx="6400800" cy="4214836"/>
          </a:xfrm>
          <a:prstGeom prst="rect">
            <a:avLst/>
          </a:prstGeom>
          <a:noFill/>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5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par>
                          <p:cTn id="8" fill="hold">
                            <p:stCondLst>
                              <p:cond delay="4500"/>
                            </p:stCondLst>
                            <p:childTnLst>
                              <p:par>
                                <p:cTn id="9" presetID="10" presetClass="entr" presetSubtype="0" fill="hold" nodeType="afterEffect">
                                  <p:stCondLst>
                                    <p:cond delay="300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pic>
        <p:nvPicPr>
          <p:cNvPr id="2" name="Picture 1" descr="kings-of-europe-xix.jpg"/>
          <p:cNvPicPr>
            <a:picLocks noChangeAspect="1"/>
          </p:cNvPicPr>
          <p:nvPr/>
        </p:nvPicPr>
        <p:blipFill>
          <a:blip r:embed="rId3" cstate="print"/>
          <a:stretch>
            <a:fillRect/>
          </a:stretch>
        </p:blipFill>
        <p:spPr>
          <a:xfrm>
            <a:off x="2420254" y="0"/>
            <a:ext cx="4303492" cy="6858000"/>
          </a:xfrm>
          <a:prstGeom prst="rect">
            <a:avLst/>
          </a:prstGeom>
        </p:spPr>
      </p:pic>
    </p:spTree>
  </p:cSld>
  <p:clrMapOvr>
    <a:masterClrMapping/>
  </p:clrMapOvr>
  <p:transition spd="med">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tile tx="0" ty="0" sx="100000" sy="100000" flip="none" algn="tl"/>
        </a:blipFill>
        <a:effectLst/>
      </p:bgPr>
    </p:bg>
    <p:spTree>
      <p:nvGrpSpPr>
        <p:cNvPr id="1" name=""/>
        <p:cNvGrpSpPr/>
        <p:nvPr/>
      </p:nvGrpSpPr>
      <p:grpSpPr>
        <a:xfrm>
          <a:off x="0" y="0"/>
          <a:ext cx="0" cy="0"/>
          <a:chOff x="0" y="0"/>
          <a:chExt cx="0" cy="0"/>
        </a:xfrm>
      </p:grpSpPr>
      <p:pic>
        <p:nvPicPr>
          <p:cNvPr id="1026" name="Picture 2" descr="http://www.swifteconomics.com/wp-content/uploads/2009/05/stock-market-crash.jpg"/>
          <p:cNvPicPr>
            <a:picLocks noChangeAspect="1" noChangeArrowheads="1"/>
          </p:cNvPicPr>
          <p:nvPr/>
        </p:nvPicPr>
        <p:blipFill>
          <a:blip r:embed="rId3" cstate="print"/>
          <a:srcRect/>
          <a:stretch>
            <a:fillRect/>
          </a:stretch>
        </p:blipFill>
        <p:spPr bwMode="auto">
          <a:xfrm>
            <a:off x="5486400" y="3810000"/>
            <a:ext cx="3135086" cy="2743200"/>
          </a:xfrm>
          <a:prstGeom prst="rect">
            <a:avLst/>
          </a:prstGeom>
          <a:noFill/>
          <a:ln w="76200">
            <a:solidFill>
              <a:schemeClr val="accent2">
                <a:lumMod val="50000"/>
              </a:schemeClr>
            </a:solidFill>
          </a:ln>
        </p:spPr>
      </p:pic>
      <p:pic>
        <p:nvPicPr>
          <p:cNvPr id="1028" name="Picture 4" descr="http://moneyning.com/wp-content/uploads/2008/07/stock_market.jpg"/>
          <p:cNvPicPr>
            <a:picLocks noChangeAspect="1" noChangeArrowheads="1"/>
          </p:cNvPicPr>
          <p:nvPr/>
        </p:nvPicPr>
        <p:blipFill>
          <a:blip r:embed="rId4" cstate="print"/>
          <a:srcRect/>
          <a:stretch>
            <a:fillRect/>
          </a:stretch>
        </p:blipFill>
        <p:spPr bwMode="auto">
          <a:xfrm>
            <a:off x="685800" y="3886200"/>
            <a:ext cx="3490076" cy="2743200"/>
          </a:xfrm>
          <a:prstGeom prst="rect">
            <a:avLst/>
          </a:prstGeom>
          <a:noFill/>
          <a:ln w="76200">
            <a:solidFill>
              <a:schemeClr val="accent2">
                <a:lumMod val="50000"/>
              </a:schemeClr>
            </a:solidFill>
          </a:ln>
        </p:spPr>
      </p:pic>
      <p:pic>
        <p:nvPicPr>
          <p:cNvPr id="1034" name="Picture 10" descr="Reputed virtues of socialism mural. by Mr G's Travels."/>
          <p:cNvPicPr>
            <a:picLocks noChangeAspect="1" noChangeArrowheads="1"/>
          </p:cNvPicPr>
          <p:nvPr/>
        </p:nvPicPr>
        <p:blipFill>
          <a:blip r:embed="rId5" cstate="print"/>
          <a:srcRect/>
          <a:stretch>
            <a:fillRect/>
          </a:stretch>
        </p:blipFill>
        <p:spPr bwMode="auto">
          <a:xfrm>
            <a:off x="3810000" y="304800"/>
            <a:ext cx="4805404" cy="3200400"/>
          </a:xfrm>
          <a:prstGeom prst="rect">
            <a:avLst/>
          </a:prstGeom>
          <a:noFill/>
          <a:ln w="76200">
            <a:solidFill>
              <a:schemeClr val="accent2">
                <a:lumMod val="50000"/>
              </a:schemeClr>
            </a:solidFill>
          </a:ln>
        </p:spPr>
      </p:pic>
      <p:pic>
        <p:nvPicPr>
          <p:cNvPr id="1036" name="Picture 12" descr="http://thewiredworldofjd.files.wordpress.com/2009/12/rtemagicc_lenin_ve_bayrak.jpg"/>
          <p:cNvPicPr>
            <a:picLocks noChangeAspect="1" noChangeArrowheads="1"/>
          </p:cNvPicPr>
          <p:nvPr/>
        </p:nvPicPr>
        <p:blipFill>
          <a:blip r:embed="rId6" cstate="print"/>
          <a:srcRect/>
          <a:stretch>
            <a:fillRect/>
          </a:stretch>
        </p:blipFill>
        <p:spPr bwMode="auto">
          <a:xfrm>
            <a:off x="685800" y="381000"/>
            <a:ext cx="2430684" cy="3200400"/>
          </a:xfrm>
          <a:prstGeom prst="rect">
            <a:avLst/>
          </a:prstGeom>
          <a:noFill/>
          <a:ln w="76200">
            <a:solidFill>
              <a:schemeClr val="accent2">
                <a:lumMod val="50000"/>
              </a:schemeClr>
            </a:solidFill>
          </a:ln>
        </p:spPr>
      </p:pic>
    </p:spTree>
  </p:cSld>
  <p:clrMapOvr>
    <a:masterClrMapping/>
  </p:clrMapOvr>
  <p:transition spd="med">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pic>
        <p:nvPicPr>
          <p:cNvPr id="5122" name="Picture 2" descr="http://hairsthenews.com/ElegantDining.jpg"/>
          <p:cNvPicPr>
            <a:picLocks noChangeAspect="1" noChangeArrowheads="1"/>
          </p:cNvPicPr>
          <p:nvPr/>
        </p:nvPicPr>
        <p:blipFill>
          <a:blip r:embed="rId3" cstate="print"/>
          <a:srcRect/>
          <a:stretch>
            <a:fillRect/>
          </a:stretch>
        </p:blipFill>
        <p:spPr bwMode="auto">
          <a:xfrm>
            <a:off x="4953000" y="228600"/>
            <a:ext cx="4073236" cy="3200400"/>
          </a:xfrm>
          <a:prstGeom prst="rect">
            <a:avLst/>
          </a:prstGeom>
          <a:noFill/>
        </p:spPr>
      </p:pic>
      <p:pic>
        <p:nvPicPr>
          <p:cNvPr id="5124" name="Picture 4" descr="http://www.japan-ryokan.net/kamogawakan/en/images/img_1_2.jpg"/>
          <p:cNvPicPr>
            <a:picLocks noChangeAspect="1" noChangeArrowheads="1"/>
          </p:cNvPicPr>
          <p:nvPr/>
        </p:nvPicPr>
        <p:blipFill>
          <a:blip r:embed="rId4" cstate="print"/>
          <a:srcRect/>
          <a:stretch>
            <a:fillRect/>
          </a:stretch>
        </p:blipFill>
        <p:spPr bwMode="auto">
          <a:xfrm>
            <a:off x="3810000" y="228600"/>
            <a:ext cx="2133600" cy="3200400"/>
          </a:xfrm>
          <a:prstGeom prst="rect">
            <a:avLst/>
          </a:prstGeom>
          <a:noFill/>
        </p:spPr>
      </p:pic>
      <p:pic>
        <p:nvPicPr>
          <p:cNvPr id="5126" name="Picture 6" descr="http://timesnewgloaming.files.wordpress.com/2009/02/starvation.jpg"/>
          <p:cNvPicPr>
            <a:picLocks noChangeAspect="1" noChangeArrowheads="1"/>
          </p:cNvPicPr>
          <p:nvPr/>
        </p:nvPicPr>
        <p:blipFill>
          <a:blip r:embed="rId5" cstate="print"/>
          <a:srcRect/>
          <a:stretch>
            <a:fillRect/>
          </a:stretch>
        </p:blipFill>
        <p:spPr bwMode="auto">
          <a:xfrm>
            <a:off x="152400" y="3505200"/>
            <a:ext cx="4852442" cy="3200400"/>
          </a:xfrm>
          <a:prstGeom prst="rect">
            <a:avLst/>
          </a:prstGeom>
          <a:noFill/>
        </p:spPr>
      </p:pic>
      <p:pic>
        <p:nvPicPr>
          <p:cNvPr id="5128" name="Picture 8" descr="rainerbeau"/>
          <p:cNvPicPr>
            <a:picLocks noChangeAspect="1" noChangeArrowheads="1"/>
          </p:cNvPicPr>
          <p:nvPr/>
        </p:nvPicPr>
        <p:blipFill>
          <a:blip r:embed="rId6" cstate="print"/>
          <a:srcRect/>
          <a:stretch>
            <a:fillRect/>
          </a:stretch>
        </p:blipFill>
        <p:spPr bwMode="auto">
          <a:xfrm>
            <a:off x="-228600" y="304800"/>
            <a:ext cx="4286250" cy="2838450"/>
          </a:xfrm>
          <a:prstGeom prst="rect">
            <a:avLst/>
          </a:prstGeom>
          <a:noFill/>
        </p:spPr>
      </p:pic>
      <p:pic>
        <p:nvPicPr>
          <p:cNvPr id="5130" name="Picture 10" descr="http://i.pbase.com/g6/01/635001/2/69117647.ypVzREmt.jpg"/>
          <p:cNvPicPr>
            <a:picLocks noChangeAspect="1" noChangeArrowheads="1"/>
          </p:cNvPicPr>
          <p:nvPr/>
        </p:nvPicPr>
        <p:blipFill>
          <a:blip r:embed="rId7" cstate="print"/>
          <a:srcRect/>
          <a:stretch>
            <a:fillRect/>
          </a:stretch>
        </p:blipFill>
        <p:spPr bwMode="auto">
          <a:xfrm>
            <a:off x="5029200" y="3505200"/>
            <a:ext cx="4794607" cy="3200400"/>
          </a:xfrm>
          <a:prstGeom prst="rect">
            <a:avLst/>
          </a:prstGeom>
          <a:noFill/>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000"/>
                                  </p:stCondLst>
                                  <p:childTnLst>
                                    <p:set>
                                      <p:cBhvr>
                                        <p:cTn id="6" dur="1" fill="hold">
                                          <p:stCondLst>
                                            <p:cond delay="0"/>
                                          </p:stCondLst>
                                        </p:cTn>
                                        <p:tgtEl>
                                          <p:spTgt spid="5124"/>
                                        </p:tgtEl>
                                        <p:attrNameLst>
                                          <p:attrName>style.visibility</p:attrName>
                                        </p:attrNameLst>
                                      </p:cBhvr>
                                      <p:to>
                                        <p:strVal val="visible"/>
                                      </p:to>
                                    </p:set>
                                    <p:animEffect transition="in" filter="fade">
                                      <p:cBhvr>
                                        <p:cTn id="7" dur="2000"/>
                                        <p:tgtEl>
                                          <p:spTgt spid="5124"/>
                                        </p:tgtEl>
                                      </p:cBhvr>
                                    </p:animEffect>
                                  </p:childTnLst>
                                </p:cTn>
                              </p:par>
                            </p:childTnLst>
                          </p:cTn>
                        </p:par>
                        <p:par>
                          <p:cTn id="8" fill="hold">
                            <p:stCondLst>
                              <p:cond delay="4000"/>
                            </p:stCondLst>
                            <p:childTnLst>
                              <p:par>
                                <p:cTn id="9" presetID="10" presetClass="entr" presetSubtype="0" fill="hold" nodeType="afterEffect">
                                  <p:stCondLst>
                                    <p:cond delay="2000"/>
                                  </p:stCondLst>
                                  <p:childTnLst>
                                    <p:set>
                                      <p:cBhvr>
                                        <p:cTn id="10" dur="1" fill="hold">
                                          <p:stCondLst>
                                            <p:cond delay="0"/>
                                          </p:stCondLst>
                                        </p:cTn>
                                        <p:tgtEl>
                                          <p:spTgt spid="5128"/>
                                        </p:tgtEl>
                                        <p:attrNameLst>
                                          <p:attrName>style.visibility</p:attrName>
                                        </p:attrNameLst>
                                      </p:cBhvr>
                                      <p:to>
                                        <p:strVal val="visible"/>
                                      </p:to>
                                    </p:set>
                                    <p:animEffect transition="in" filter="fade">
                                      <p:cBhvr>
                                        <p:cTn id="11" dur="2000"/>
                                        <p:tgtEl>
                                          <p:spTgt spid="512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5126"/>
                                        </p:tgtEl>
                                        <p:attrNameLst>
                                          <p:attrName>style.visibility</p:attrName>
                                        </p:attrNameLst>
                                      </p:cBhvr>
                                      <p:to>
                                        <p:strVal val="visible"/>
                                      </p:to>
                                    </p:set>
                                    <p:animEffect transition="in" filter="fade">
                                      <p:cBhvr>
                                        <p:cTn id="16" dur="2000"/>
                                        <p:tgtEl>
                                          <p:spTgt spid="5126"/>
                                        </p:tgtEl>
                                      </p:cBhvr>
                                    </p:animEffect>
                                  </p:childTnLst>
                                </p:cTn>
                              </p:par>
                            </p:childTnLst>
                          </p:cTn>
                        </p:par>
                        <p:par>
                          <p:cTn id="17" fill="hold">
                            <p:stCondLst>
                              <p:cond delay="2000"/>
                            </p:stCondLst>
                            <p:childTnLst>
                              <p:par>
                                <p:cTn id="18" presetID="10" presetClass="entr" presetSubtype="0" fill="hold" nodeType="afterEffect">
                                  <p:stCondLst>
                                    <p:cond delay="2000"/>
                                  </p:stCondLst>
                                  <p:childTnLst>
                                    <p:set>
                                      <p:cBhvr>
                                        <p:cTn id="19" dur="1" fill="hold">
                                          <p:stCondLst>
                                            <p:cond delay="0"/>
                                          </p:stCondLst>
                                        </p:cTn>
                                        <p:tgtEl>
                                          <p:spTgt spid="5130"/>
                                        </p:tgtEl>
                                        <p:attrNameLst>
                                          <p:attrName>style.visibility</p:attrName>
                                        </p:attrNameLst>
                                      </p:cBhvr>
                                      <p:to>
                                        <p:strVal val="visible"/>
                                      </p:to>
                                    </p:set>
                                    <p:animEffect transition="in" filter="fade">
                                      <p:cBhvr>
                                        <p:cTn id="20" dur="2000"/>
                                        <p:tgtEl>
                                          <p:spTgt spid="51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tile tx="0" ty="0" sx="100000" sy="100000" flip="none" algn="tl"/>
        </a:blipFill>
        <a:effectLst/>
      </p:bgPr>
    </p:bg>
    <p:spTree>
      <p:nvGrpSpPr>
        <p:cNvPr id="1" name=""/>
        <p:cNvGrpSpPr/>
        <p:nvPr/>
      </p:nvGrpSpPr>
      <p:grpSpPr>
        <a:xfrm>
          <a:off x="0" y="0"/>
          <a:ext cx="0" cy="0"/>
          <a:chOff x="0" y="0"/>
          <a:chExt cx="0" cy="0"/>
        </a:xfrm>
      </p:grpSpPr>
      <p:pic>
        <p:nvPicPr>
          <p:cNvPr id="1028" name="Picture 4" descr="http://www.danispace.ro/photo_gallery/Albums/architecture/Dynamic/slides/christian.jpg"/>
          <p:cNvPicPr>
            <a:picLocks noChangeAspect="1" noChangeArrowheads="1"/>
          </p:cNvPicPr>
          <p:nvPr/>
        </p:nvPicPr>
        <p:blipFill>
          <a:blip r:embed="rId3" cstate="print"/>
          <a:srcRect/>
          <a:stretch>
            <a:fillRect/>
          </a:stretch>
        </p:blipFill>
        <p:spPr bwMode="auto">
          <a:xfrm>
            <a:off x="1219200" y="0"/>
            <a:ext cx="6705600" cy="5029200"/>
          </a:xfrm>
          <a:prstGeom prst="rect">
            <a:avLst/>
          </a:prstGeom>
          <a:noFill/>
        </p:spPr>
      </p:pic>
      <p:sp>
        <p:nvSpPr>
          <p:cNvPr id="4" name="TextBox 3"/>
          <p:cNvSpPr txBox="1"/>
          <p:nvPr/>
        </p:nvSpPr>
        <p:spPr>
          <a:xfrm>
            <a:off x="533400" y="5105400"/>
            <a:ext cx="8001000" cy="1569660"/>
          </a:xfrm>
          <a:prstGeom prst="rect">
            <a:avLst/>
          </a:prstGeom>
          <a:noFill/>
        </p:spPr>
        <p:txBody>
          <a:bodyPr wrap="square" rtlCol="0">
            <a:spAutoFit/>
          </a:bodyPr>
          <a:lstStyle/>
          <a:p>
            <a:r>
              <a:rPr lang="en-US" sz="2400" b="1" dirty="0" smtClean="0">
                <a:latin typeface="Benguiat Bk BT" pitchFamily="18" charset="0"/>
              </a:rPr>
              <a:t>Rev 3:17; 18:7</a:t>
            </a:r>
            <a:r>
              <a:rPr lang="en-US" sz="2400" b="1" dirty="0" smtClean="0">
                <a:solidFill>
                  <a:schemeClr val="bg1"/>
                </a:solidFill>
                <a:latin typeface="Benguiat Bk BT" pitchFamily="18" charset="0"/>
              </a:rPr>
              <a:t>  "</a:t>
            </a:r>
            <a:r>
              <a:rPr lang="en-US" sz="2400" dirty="0" smtClean="0">
                <a:solidFill>
                  <a:schemeClr val="bg1"/>
                </a:solidFill>
                <a:latin typeface="Benguiat Bk BT" pitchFamily="18" charset="0"/>
              </a:rPr>
              <a:t>I am rich, and increased with goods, and have need of nothing. I sit as a queen, and am no widow, and shall see no sorrow."</a:t>
            </a:r>
          </a:p>
          <a:p>
            <a:r>
              <a:rPr lang="en-US" sz="2400" dirty="0" smtClean="0">
                <a:solidFill>
                  <a:schemeClr val="bg1"/>
                </a:solidFill>
                <a:latin typeface="Benguiat Bk BT" pitchFamily="18" charset="0"/>
              </a:rPr>
              <a:t>			Yet she is </a:t>
            </a:r>
            <a:r>
              <a:rPr lang="en-US" sz="2400" dirty="0" smtClean="0">
                <a:solidFill>
                  <a:srgbClr val="FFFF00"/>
                </a:solidFill>
                <a:latin typeface="Benguiat Bk BT" pitchFamily="18" charset="0"/>
              </a:rPr>
              <a:t>poor, blind and naked</a:t>
            </a:r>
            <a:r>
              <a:rPr lang="en-US" sz="2400" dirty="0" smtClean="0">
                <a:solidFill>
                  <a:schemeClr val="bg1"/>
                </a:solidFill>
                <a:latin typeface="Benguiat Bk BT" pitchFamily="18" charset="0"/>
              </a:rPr>
              <a:t>.</a:t>
            </a:r>
            <a:endParaRPr lang="en-US" sz="2400" dirty="0">
              <a:solidFill>
                <a:schemeClr val="bg1"/>
              </a:solidFill>
              <a:latin typeface="Benguiat Bk BT" pitchFamily="18" charset="0"/>
            </a:endParaRPr>
          </a:p>
        </p:txBody>
      </p:sp>
    </p:spTree>
  </p:cSld>
  <p:clrMapOvr>
    <a:masterClrMapping/>
  </p:clrMapOvr>
  <p:transition spd="med">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tile tx="0" ty="0" sx="100000" sy="100000" flip="none" algn="tl"/>
        </a:blipFill>
        <a:effectLst/>
      </p:bgPr>
    </p:bg>
    <p:spTree>
      <p:nvGrpSpPr>
        <p:cNvPr id="1" name=""/>
        <p:cNvGrpSpPr/>
        <p:nvPr/>
      </p:nvGrpSpPr>
      <p:grpSpPr>
        <a:xfrm>
          <a:off x="0" y="0"/>
          <a:ext cx="0" cy="0"/>
          <a:chOff x="0" y="0"/>
          <a:chExt cx="0" cy="0"/>
        </a:xfrm>
      </p:grpSpPr>
      <p:sp>
        <p:nvSpPr>
          <p:cNvPr id="4" name="TextBox 3"/>
          <p:cNvSpPr txBox="1"/>
          <p:nvPr/>
        </p:nvSpPr>
        <p:spPr>
          <a:xfrm>
            <a:off x="228600" y="685800"/>
            <a:ext cx="8763000" cy="2308324"/>
          </a:xfrm>
          <a:prstGeom prst="rect">
            <a:avLst/>
          </a:prstGeom>
          <a:noFill/>
        </p:spPr>
        <p:txBody>
          <a:bodyPr wrap="square" rtlCol="0">
            <a:spAutoFit/>
          </a:bodyPr>
          <a:lstStyle/>
          <a:p>
            <a:r>
              <a:rPr lang="en-US" sz="2400" b="1" dirty="0" smtClean="0">
                <a:solidFill>
                  <a:schemeClr val="accent1">
                    <a:lumMod val="40000"/>
                    <a:lumOff val="60000"/>
                  </a:schemeClr>
                </a:solidFill>
                <a:latin typeface="Benguiat Bk BT" pitchFamily="18" charset="0"/>
              </a:rPr>
              <a:t>Matt 24:30-35 </a:t>
            </a:r>
          </a:p>
          <a:p>
            <a:r>
              <a:rPr lang="en-US" sz="2400" dirty="0" smtClean="0">
                <a:solidFill>
                  <a:srgbClr val="FFFF00"/>
                </a:solidFill>
                <a:latin typeface="Benguiat Bk BT" pitchFamily="18" charset="0"/>
              </a:rPr>
              <a:t>clouds of heaven, </a:t>
            </a:r>
          </a:p>
          <a:p>
            <a:r>
              <a:rPr lang="en-US" sz="2400" dirty="0" smtClean="0">
                <a:solidFill>
                  <a:srgbClr val="FFFF00"/>
                </a:solidFill>
                <a:latin typeface="Benguiat Bk BT" pitchFamily="18" charset="0"/>
              </a:rPr>
              <a:t>	all tribes of earth mourn, </a:t>
            </a:r>
          </a:p>
          <a:p>
            <a:r>
              <a:rPr lang="en-US" sz="2400" dirty="0" smtClean="0">
                <a:solidFill>
                  <a:srgbClr val="FFFF00"/>
                </a:solidFill>
                <a:latin typeface="Benguiat Bk BT" pitchFamily="18" charset="0"/>
              </a:rPr>
              <a:t>		gathering his elect, </a:t>
            </a:r>
          </a:p>
          <a:p>
            <a:r>
              <a:rPr lang="en-US" sz="2400" dirty="0" smtClean="0">
                <a:solidFill>
                  <a:srgbClr val="FFFF00"/>
                </a:solidFill>
                <a:latin typeface="Benguiat Bk BT" pitchFamily="18" charset="0"/>
              </a:rPr>
              <a:t>			this generation, </a:t>
            </a:r>
          </a:p>
          <a:p>
            <a:pPr marL="457200" indent="-457200"/>
            <a:r>
              <a:rPr lang="en-US" sz="2400" dirty="0" smtClean="0">
                <a:solidFill>
                  <a:srgbClr val="FFFF00"/>
                </a:solidFill>
                <a:latin typeface="Benguiat Bk BT" pitchFamily="18" charset="0"/>
              </a:rPr>
              <a:t>					heaven and earth shall pass away</a:t>
            </a:r>
            <a:endParaRPr lang="en-US" sz="2400" dirty="0">
              <a:solidFill>
                <a:srgbClr val="FFFF00"/>
              </a:solidFill>
              <a:latin typeface="Benguiat Bk BT" pitchFamily="18" charset="0"/>
            </a:endParaRPr>
          </a:p>
        </p:txBody>
      </p:sp>
      <p:pic>
        <p:nvPicPr>
          <p:cNvPr id="5" name="Picture 4" descr="BeforeFlood.jpg"/>
          <p:cNvPicPr>
            <a:picLocks noChangeAspect="1"/>
          </p:cNvPicPr>
          <p:nvPr/>
        </p:nvPicPr>
        <p:blipFill>
          <a:blip r:embed="rId3" cstate="print"/>
          <a:stretch>
            <a:fillRect/>
          </a:stretch>
        </p:blipFill>
        <p:spPr>
          <a:xfrm>
            <a:off x="0" y="2590800"/>
            <a:ext cx="3886200" cy="2694426"/>
          </a:xfrm>
          <a:prstGeom prst="rect">
            <a:avLst/>
          </a:prstGeom>
        </p:spPr>
      </p:pic>
      <p:pic>
        <p:nvPicPr>
          <p:cNvPr id="8" name="Picture 7" descr="DelugeEve.jpg"/>
          <p:cNvPicPr>
            <a:picLocks noChangeAspect="1"/>
          </p:cNvPicPr>
          <p:nvPr/>
        </p:nvPicPr>
        <p:blipFill>
          <a:blip r:embed="rId4" cstate="print">
            <a:lum bright="10000"/>
          </a:blip>
          <a:stretch>
            <a:fillRect/>
          </a:stretch>
        </p:blipFill>
        <p:spPr>
          <a:xfrm>
            <a:off x="2590800" y="3505200"/>
            <a:ext cx="3886200" cy="2519871"/>
          </a:xfrm>
          <a:prstGeom prst="rect">
            <a:avLst/>
          </a:prstGeom>
        </p:spPr>
      </p:pic>
      <p:pic>
        <p:nvPicPr>
          <p:cNvPr id="6" name="Picture 5" descr="Noahs_Ark.jpg"/>
          <p:cNvPicPr>
            <a:picLocks noChangeAspect="1"/>
          </p:cNvPicPr>
          <p:nvPr/>
        </p:nvPicPr>
        <p:blipFill>
          <a:blip r:embed="rId5" cstate="print"/>
          <a:stretch>
            <a:fillRect/>
          </a:stretch>
        </p:blipFill>
        <p:spPr>
          <a:xfrm>
            <a:off x="5257800" y="4219923"/>
            <a:ext cx="3886200" cy="2638077"/>
          </a:xfrm>
          <a:prstGeom prst="rect">
            <a:avLst/>
          </a:prstGeom>
        </p:spPr>
      </p:pic>
    </p:spTree>
  </p:cSld>
  <p:clrMapOvr>
    <a:masterClrMapping/>
  </p:clrMapOvr>
  <p:transition spd="med">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tile tx="0" ty="0" sx="100000" sy="100000" flip="none" algn="tl"/>
        </a:blipFill>
        <a:effectLst/>
      </p:bgPr>
    </p:bg>
    <p:spTree>
      <p:nvGrpSpPr>
        <p:cNvPr id="1" name=""/>
        <p:cNvGrpSpPr/>
        <p:nvPr/>
      </p:nvGrpSpPr>
      <p:grpSpPr>
        <a:xfrm>
          <a:off x="0" y="0"/>
          <a:ext cx="0" cy="0"/>
          <a:chOff x="0" y="0"/>
          <a:chExt cx="0" cy="0"/>
        </a:xfrm>
      </p:grpSpPr>
      <p:pic>
        <p:nvPicPr>
          <p:cNvPr id="43014" name="Picture 6" descr="http://www.corathers.com/content/wp-content/uploads/2009/11/global.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4648200" y="381000"/>
            <a:ext cx="4762500" cy="2857500"/>
          </a:xfrm>
          <a:prstGeom prst="rect">
            <a:avLst/>
          </a:prstGeom>
          <a:noFill/>
        </p:spPr>
      </p:pic>
      <p:pic>
        <p:nvPicPr>
          <p:cNvPr id="43010" name="Picture 2" descr="http://s4.hubimg.com/u/397083_f520.jpg"/>
          <p:cNvPicPr>
            <a:picLocks noChangeAspect="1" noChangeArrowheads="1"/>
          </p:cNvPicPr>
          <p:nvPr/>
        </p:nvPicPr>
        <p:blipFill>
          <a:blip r:embed="rId4" cstate="print"/>
          <a:srcRect/>
          <a:stretch>
            <a:fillRect/>
          </a:stretch>
        </p:blipFill>
        <p:spPr bwMode="auto">
          <a:xfrm>
            <a:off x="0" y="0"/>
            <a:ext cx="4953000" cy="4953000"/>
          </a:xfrm>
          <a:prstGeom prst="rect">
            <a:avLst/>
          </a:prstGeom>
          <a:noFill/>
        </p:spPr>
      </p:pic>
      <p:pic>
        <p:nvPicPr>
          <p:cNvPr id="43016" name="Picture 8" descr="http://www.mizuho-fg.co.jp/english/company/group/globalgroup/corporate/images/individual_image.jpg"/>
          <p:cNvPicPr>
            <a:picLocks noChangeAspect="1" noChangeArrowheads="1"/>
          </p:cNvPicPr>
          <p:nvPr/>
        </p:nvPicPr>
        <p:blipFill>
          <a:blip r:embed="rId5" cstate="print"/>
          <a:srcRect/>
          <a:stretch>
            <a:fillRect/>
          </a:stretch>
        </p:blipFill>
        <p:spPr bwMode="auto">
          <a:xfrm>
            <a:off x="3657600" y="3664915"/>
            <a:ext cx="5486400" cy="3193085"/>
          </a:xfrm>
          <a:prstGeom prst="rect">
            <a:avLst/>
          </a:prstGeom>
          <a:noFill/>
        </p:spPr>
      </p:pic>
    </p:spTree>
  </p:cSld>
  <p:clrMapOvr>
    <a:masterClrMapping/>
  </p:clrMapOvr>
  <p:transition spd="med">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tile tx="0" ty="0" sx="100000" sy="100000" flip="none" algn="tl"/>
        </a:blipFill>
        <a:effectLst/>
      </p:bgPr>
    </p:bg>
    <p:spTree>
      <p:nvGrpSpPr>
        <p:cNvPr id="1" name=""/>
        <p:cNvGrpSpPr/>
        <p:nvPr/>
      </p:nvGrpSpPr>
      <p:grpSpPr>
        <a:xfrm>
          <a:off x="0" y="0"/>
          <a:ext cx="0" cy="0"/>
          <a:chOff x="0" y="0"/>
          <a:chExt cx="0" cy="0"/>
        </a:xfrm>
      </p:grpSpPr>
      <p:pic>
        <p:nvPicPr>
          <p:cNvPr id="41994" name="Picture 10" descr="http://www.beborealestate.com/admin/image_project/27Downtown%20Burj%20Dubai.jpg"/>
          <p:cNvPicPr>
            <a:picLocks noChangeAspect="1" noChangeArrowheads="1"/>
          </p:cNvPicPr>
          <p:nvPr/>
        </p:nvPicPr>
        <p:blipFill>
          <a:blip r:embed="rId3" cstate="print"/>
          <a:srcRect/>
          <a:stretch>
            <a:fillRect/>
          </a:stretch>
        </p:blipFill>
        <p:spPr bwMode="auto">
          <a:xfrm>
            <a:off x="0" y="381000"/>
            <a:ext cx="9144000" cy="6134695"/>
          </a:xfrm>
          <a:prstGeom prst="rect">
            <a:avLst/>
          </a:prstGeom>
          <a:noFill/>
        </p:spPr>
      </p:pic>
      <p:pic>
        <p:nvPicPr>
          <p:cNvPr id="3" name="Picture 4" descr="http://www.team-bhp.com/forum/attachments/international-automotive-scene/92873d1232818814-benz-white-gold-benz-02.jpg"/>
          <p:cNvPicPr>
            <a:picLocks noChangeAspect="1" noChangeArrowheads="1"/>
          </p:cNvPicPr>
          <p:nvPr/>
        </p:nvPicPr>
        <p:blipFill>
          <a:blip r:embed="rId4" cstate="print"/>
          <a:srcRect/>
          <a:stretch>
            <a:fillRect/>
          </a:stretch>
        </p:blipFill>
        <p:spPr bwMode="auto">
          <a:xfrm>
            <a:off x="5486400" y="4267200"/>
            <a:ext cx="3657600" cy="2743200"/>
          </a:xfrm>
          <a:prstGeom prst="rect">
            <a:avLst/>
          </a:prstGeom>
          <a:noFill/>
        </p:spPr>
      </p:pic>
      <p:pic>
        <p:nvPicPr>
          <p:cNvPr id="4" name="Picture 3" descr="War.jpg"/>
          <p:cNvPicPr>
            <a:picLocks noChangeAspect="1"/>
          </p:cNvPicPr>
          <p:nvPr/>
        </p:nvPicPr>
        <p:blipFill>
          <a:blip r:embed="rId5" cstate="print"/>
          <a:srcRect b="8487"/>
          <a:stretch>
            <a:fillRect/>
          </a:stretch>
        </p:blipFill>
        <p:spPr>
          <a:xfrm>
            <a:off x="0" y="0"/>
            <a:ext cx="3657600" cy="3628339"/>
          </a:xfrm>
          <a:prstGeom prst="rect">
            <a:avLst/>
          </a:prstGeom>
        </p:spPr>
      </p:pic>
      <p:sp>
        <p:nvSpPr>
          <p:cNvPr id="5" name="TextBox 4"/>
          <p:cNvSpPr txBox="1"/>
          <p:nvPr/>
        </p:nvSpPr>
        <p:spPr>
          <a:xfrm>
            <a:off x="5867400" y="1752600"/>
            <a:ext cx="1401346" cy="707886"/>
          </a:xfrm>
          <a:prstGeom prst="rect">
            <a:avLst/>
          </a:prstGeom>
          <a:noFill/>
        </p:spPr>
        <p:txBody>
          <a:bodyPr wrap="none" rtlCol="0">
            <a:spAutoFit/>
          </a:bodyPr>
          <a:lstStyle/>
          <a:p>
            <a:r>
              <a:rPr lang="en-US" sz="4000" dirty="0" smtClean="0"/>
              <a:t>Dubai</a:t>
            </a:r>
            <a:endParaRPr lang="en-US" sz="4000" dirty="0"/>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20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tile tx="0" ty="0" sx="100000" sy="100000" flip="none" algn="tl"/>
        </a:blipFill>
        <a:effectLst/>
      </p:bgPr>
    </p:bg>
    <p:spTree>
      <p:nvGrpSpPr>
        <p:cNvPr id="1" name=""/>
        <p:cNvGrpSpPr/>
        <p:nvPr/>
      </p:nvGrpSpPr>
      <p:grpSpPr>
        <a:xfrm>
          <a:off x="0" y="0"/>
          <a:ext cx="0" cy="0"/>
          <a:chOff x="0" y="0"/>
          <a:chExt cx="0" cy="0"/>
        </a:xfrm>
      </p:grpSpPr>
      <p:pic>
        <p:nvPicPr>
          <p:cNvPr id="6" name="Picture 5" descr="LotFlees.gif"/>
          <p:cNvPicPr>
            <a:picLocks noChangeAspect="1"/>
          </p:cNvPicPr>
          <p:nvPr/>
        </p:nvPicPr>
        <p:blipFill>
          <a:blip r:embed="rId3" cstate="print"/>
          <a:srcRect r="2742"/>
          <a:stretch>
            <a:fillRect/>
          </a:stretch>
        </p:blipFill>
        <p:spPr>
          <a:xfrm>
            <a:off x="1828800" y="0"/>
            <a:ext cx="5552282" cy="4572000"/>
          </a:xfrm>
          <a:prstGeom prst="rect">
            <a:avLst/>
          </a:prstGeom>
        </p:spPr>
      </p:pic>
      <p:sp>
        <p:nvSpPr>
          <p:cNvPr id="7" name="TextBox 6"/>
          <p:cNvSpPr txBox="1"/>
          <p:nvPr/>
        </p:nvSpPr>
        <p:spPr>
          <a:xfrm>
            <a:off x="609600" y="4876800"/>
            <a:ext cx="7848600" cy="1846659"/>
          </a:xfrm>
          <a:prstGeom prst="rect">
            <a:avLst/>
          </a:prstGeom>
          <a:noFill/>
        </p:spPr>
        <p:txBody>
          <a:bodyPr wrap="square" rtlCol="0">
            <a:spAutoFit/>
          </a:bodyPr>
          <a:lstStyle/>
          <a:p>
            <a:r>
              <a:rPr lang="en-US" sz="2400" b="1" dirty="0" smtClean="0">
                <a:solidFill>
                  <a:schemeClr val="accent1">
                    <a:lumMod val="40000"/>
                    <a:lumOff val="60000"/>
                  </a:schemeClr>
                </a:solidFill>
                <a:latin typeface="Benguiat Bk BT" pitchFamily="18" charset="0"/>
              </a:rPr>
              <a:t>Jude 1:7</a:t>
            </a:r>
            <a:r>
              <a:rPr lang="en-US" sz="2400" b="1" dirty="0" smtClean="0">
                <a:solidFill>
                  <a:schemeClr val="bg1"/>
                </a:solidFill>
                <a:latin typeface="Benguiat Bk BT" pitchFamily="18" charset="0"/>
              </a:rPr>
              <a:t>  </a:t>
            </a:r>
            <a:r>
              <a:rPr lang="en-US" sz="2400" dirty="0" smtClean="0">
                <a:solidFill>
                  <a:schemeClr val="bg1"/>
                </a:solidFill>
                <a:latin typeface="Benguiat Bk BT" pitchFamily="18" charset="0"/>
              </a:rPr>
              <a:t>Even as Sodom and </a:t>
            </a:r>
            <a:r>
              <a:rPr lang="en-US" sz="2400" dirty="0" err="1" smtClean="0">
                <a:solidFill>
                  <a:schemeClr val="bg1"/>
                </a:solidFill>
                <a:latin typeface="Benguiat Bk BT" pitchFamily="18" charset="0"/>
              </a:rPr>
              <a:t>Gomorrha</a:t>
            </a:r>
            <a:r>
              <a:rPr lang="en-US" sz="2400" dirty="0" smtClean="0">
                <a:solidFill>
                  <a:schemeClr val="bg1"/>
                </a:solidFill>
                <a:latin typeface="Benguiat Bk BT" pitchFamily="18" charset="0"/>
              </a:rPr>
              <a:t>, and the cities about them in like manner, giving themselves over to fornication, and going after </a:t>
            </a:r>
            <a:r>
              <a:rPr lang="en-US" sz="2400" dirty="0" smtClean="0">
                <a:solidFill>
                  <a:srgbClr val="FFFF00"/>
                </a:solidFill>
                <a:latin typeface="Benguiat Bk BT" pitchFamily="18" charset="0"/>
              </a:rPr>
              <a:t>strange flesh</a:t>
            </a:r>
            <a:r>
              <a:rPr lang="en-US" sz="2400" dirty="0" smtClean="0">
                <a:solidFill>
                  <a:schemeClr val="bg1"/>
                </a:solidFill>
                <a:latin typeface="Benguiat Bk BT" pitchFamily="18" charset="0"/>
              </a:rPr>
              <a:t>, are set forth for an example…</a:t>
            </a:r>
          </a:p>
          <a:p>
            <a:endParaRPr lang="en-US" dirty="0">
              <a:solidFill>
                <a:srgbClr val="FFFF00"/>
              </a:solidFill>
            </a:endParaRPr>
          </a:p>
        </p:txBody>
      </p:sp>
      <p:sp>
        <p:nvSpPr>
          <p:cNvPr id="8" name="TextBox 7"/>
          <p:cNvSpPr txBox="1"/>
          <p:nvPr/>
        </p:nvSpPr>
        <p:spPr>
          <a:xfrm>
            <a:off x="354496" y="4870174"/>
            <a:ext cx="8458200" cy="1938992"/>
          </a:xfrm>
          <a:prstGeom prst="rect">
            <a:avLst/>
          </a:prstGeom>
          <a:noFill/>
        </p:spPr>
        <p:txBody>
          <a:bodyPr wrap="square" rtlCol="0">
            <a:spAutoFit/>
          </a:bodyPr>
          <a:lstStyle/>
          <a:p>
            <a:r>
              <a:rPr lang="en-US" sz="2400" b="1" dirty="0" err="1" smtClean="0">
                <a:solidFill>
                  <a:schemeClr val="accent1">
                    <a:lumMod val="40000"/>
                    <a:lumOff val="60000"/>
                  </a:schemeClr>
                </a:solidFill>
                <a:latin typeface="Benguiat Bk BT" pitchFamily="18" charset="0"/>
              </a:rPr>
              <a:t>Luk</a:t>
            </a:r>
            <a:r>
              <a:rPr lang="en-US" sz="2400" b="1" dirty="0" smtClean="0">
                <a:solidFill>
                  <a:schemeClr val="accent1">
                    <a:lumMod val="40000"/>
                    <a:lumOff val="60000"/>
                  </a:schemeClr>
                </a:solidFill>
                <a:latin typeface="Benguiat Bk BT" pitchFamily="18" charset="0"/>
              </a:rPr>
              <a:t> 17:28-29</a:t>
            </a:r>
            <a:r>
              <a:rPr lang="en-US" sz="2400" b="1" dirty="0" smtClean="0">
                <a:solidFill>
                  <a:schemeClr val="bg1"/>
                </a:solidFill>
                <a:latin typeface="Benguiat Bk BT" pitchFamily="18" charset="0"/>
              </a:rPr>
              <a:t>  </a:t>
            </a:r>
            <a:r>
              <a:rPr lang="en-US" sz="2400" dirty="0" smtClean="0">
                <a:solidFill>
                  <a:schemeClr val="bg1"/>
                </a:solidFill>
                <a:latin typeface="Benguiat Bk BT" pitchFamily="18" charset="0"/>
              </a:rPr>
              <a:t>Likewise also </a:t>
            </a:r>
            <a:r>
              <a:rPr lang="en-US" sz="2400" dirty="0" smtClean="0">
                <a:solidFill>
                  <a:srgbClr val="FFFF00"/>
                </a:solidFill>
                <a:latin typeface="Benguiat Bk BT" pitchFamily="18" charset="0"/>
              </a:rPr>
              <a:t>as it was in the days of Lot</a:t>
            </a:r>
            <a:r>
              <a:rPr lang="en-US" sz="2400" dirty="0" smtClean="0">
                <a:solidFill>
                  <a:schemeClr val="bg1"/>
                </a:solidFill>
                <a:latin typeface="Benguiat Bk BT" pitchFamily="18" charset="0"/>
              </a:rPr>
              <a:t>; they did eat, they drank, they bought, they sold, they planted, they </a:t>
            </a:r>
            <a:r>
              <a:rPr lang="en-US" sz="2400" dirty="0" err="1" smtClean="0">
                <a:solidFill>
                  <a:schemeClr val="bg1"/>
                </a:solidFill>
                <a:latin typeface="Benguiat Bk BT" pitchFamily="18" charset="0"/>
              </a:rPr>
              <a:t>builded</a:t>
            </a:r>
            <a:r>
              <a:rPr lang="en-US" sz="2400" dirty="0" smtClean="0">
                <a:solidFill>
                  <a:schemeClr val="bg1"/>
                </a:solidFill>
                <a:latin typeface="Benguiat Bk BT" pitchFamily="18" charset="0"/>
              </a:rPr>
              <a:t>. But </a:t>
            </a:r>
            <a:r>
              <a:rPr lang="en-US" sz="2400" dirty="0" smtClean="0">
                <a:solidFill>
                  <a:srgbClr val="FFFF00"/>
                </a:solidFill>
                <a:latin typeface="Benguiat Bk BT" pitchFamily="18" charset="0"/>
              </a:rPr>
              <a:t>the same day that Lot went out </a:t>
            </a:r>
            <a:r>
              <a:rPr lang="en-US" sz="2400" dirty="0" smtClean="0">
                <a:solidFill>
                  <a:schemeClr val="bg1"/>
                </a:solidFill>
                <a:latin typeface="Benguiat Bk BT" pitchFamily="18" charset="0"/>
              </a:rPr>
              <a:t>of Sodom it rained fire and brimstone from heaven, and destroyed them all.</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7"/>
                                        </p:tgtEl>
                                      </p:cBhvr>
                                    </p:animEffect>
                                    <p:set>
                                      <p:cBhvr>
                                        <p:cTn id="7" dur="1" fill="hold">
                                          <p:stCondLst>
                                            <p:cond delay="1999"/>
                                          </p:stCondLst>
                                        </p:cTn>
                                        <p:tgtEl>
                                          <p:spTgt spid="7"/>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tile tx="0" ty="0" sx="100000" sy="100000" flip="none" algn="tl"/>
        </a:blipFill>
        <a:effectLst/>
      </p:bgPr>
    </p:bg>
    <p:spTree>
      <p:nvGrpSpPr>
        <p:cNvPr id="1" name=""/>
        <p:cNvGrpSpPr/>
        <p:nvPr/>
      </p:nvGrpSpPr>
      <p:grpSpPr>
        <a:xfrm>
          <a:off x="0" y="0"/>
          <a:ext cx="0" cy="0"/>
          <a:chOff x="0" y="0"/>
          <a:chExt cx="0" cy="0"/>
        </a:xfrm>
      </p:grpSpPr>
      <p:pic>
        <p:nvPicPr>
          <p:cNvPr id="2" name="Picture 1" descr="SodomDestroyed4.png"/>
          <p:cNvPicPr>
            <a:picLocks noChangeAspect="1"/>
          </p:cNvPicPr>
          <p:nvPr/>
        </p:nvPicPr>
        <p:blipFill>
          <a:blip r:embed="rId3" cstate="print">
            <a:lum bright="10000"/>
          </a:blip>
          <a:stretch>
            <a:fillRect/>
          </a:stretch>
        </p:blipFill>
        <p:spPr>
          <a:xfrm>
            <a:off x="0" y="609600"/>
            <a:ext cx="4572000" cy="5774656"/>
          </a:xfrm>
          <a:prstGeom prst="rect">
            <a:avLst/>
          </a:prstGeom>
        </p:spPr>
      </p:pic>
      <p:sp>
        <p:nvSpPr>
          <p:cNvPr id="3" name="TextBox 2"/>
          <p:cNvSpPr txBox="1"/>
          <p:nvPr/>
        </p:nvSpPr>
        <p:spPr>
          <a:xfrm>
            <a:off x="4572000" y="762000"/>
            <a:ext cx="4724400" cy="2677656"/>
          </a:xfrm>
          <a:prstGeom prst="rect">
            <a:avLst/>
          </a:prstGeom>
          <a:noFill/>
        </p:spPr>
        <p:txBody>
          <a:bodyPr wrap="square" rtlCol="0">
            <a:spAutoFit/>
          </a:bodyPr>
          <a:lstStyle/>
          <a:p>
            <a:r>
              <a:rPr lang="en-US" sz="2400" b="1" dirty="0" smtClean="0">
                <a:solidFill>
                  <a:schemeClr val="accent1">
                    <a:lumMod val="40000"/>
                    <a:lumOff val="60000"/>
                  </a:schemeClr>
                </a:solidFill>
                <a:latin typeface="Benguiat Bk BT" pitchFamily="18" charset="0"/>
              </a:rPr>
              <a:t>2 Peter 2:6  </a:t>
            </a:r>
          </a:p>
          <a:p>
            <a:r>
              <a:rPr lang="en-US" sz="2400" dirty="0" smtClean="0">
                <a:solidFill>
                  <a:schemeClr val="bg1"/>
                </a:solidFill>
                <a:latin typeface="Benguiat Bk BT" pitchFamily="18" charset="0"/>
              </a:rPr>
              <a:t>And turning the cities of Sodom and </a:t>
            </a:r>
            <a:r>
              <a:rPr lang="en-US" sz="2400" dirty="0" err="1" smtClean="0">
                <a:solidFill>
                  <a:schemeClr val="bg1"/>
                </a:solidFill>
                <a:latin typeface="Benguiat Bk BT" pitchFamily="18" charset="0"/>
              </a:rPr>
              <a:t>Gomorrha</a:t>
            </a:r>
            <a:r>
              <a:rPr lang="en-US" sz="2400" dirty="0" smtClean="0">
                <a:solidFill>
                  <a:schemeClr val="bg1"/>
                </a:solidFill>
                <a:latin typeface="Benguiat Bk BT" pitchFamily="18" charset="0"/>
              </a:rPr>
              <a:t> into ashes condemned them with an overthrow, making them an ensample unto those that after should live ungodly</a:t>
            </a:r>
            <a:endParaRPr lang="en-US" sz="2400" dirty="0">
              <a:solidFill>
                <a:schemeClr val="bg1"/>
              </a:solidFill>
              <a:latin typeface="Benguiat Bk BT" pitchFamily="18" charset="0"/>
            </a:endParaRPr>
          </a:p>
        </p:txBody>
      </p:sp>
      <p:sp>
        <p:nvSpPr>
          <p:cNvPr id="4" name="TextBox 3"/>
          <p:cNvSpPr txBox="1"/>
          <p:nvPr/>
        </p:nvSpPr>
        <p:spPr>
          <a:xfrm>
            <a:off x="4724400" y="3962400"/>
            <a:ext cx="4114799" cy="1938992"/>
          </a:xfrm>
          <a:prstGeom prst="rect">
            <a:avLst/>
          </a:prstGeom>
          <a:noFill/>
        </p:spPr>
        <p:txBody>
          <a:bodyPr wrap="square" rtlCol="0">
            <a:spAutoFit/>
          </a:bodyPr>
          <a:lstStyle/>
          <a:p>
            <a:r>
              <a:rPr lang="en-US" sz="2400" b="1" dirty="0" smtClean="0">
                <a:solidFill>
                  <a:schemeClr val="accent1">
                    <a:lumMod val="40000"/>
                    <a:lumOff val="60000"/>
                  </a:schemeClr>
                </a:solidFill>
                <a:latin typeface="Benguiat Bk BT" pitchFamily="18" charset="0"/>
              </a:rPr>
              <a:t>Luke 17:30, 32</a:t>
            </a:r>
          </a:p>
          <a:p>
            <a:r>
              <a:rPr lang="en-US" sz="2400" dirty="0" smtClean="0">
                <a:solidFill>
                  <a:schemeClr val="bg1"/>
                </a:solidFill>
                <a:latin typeface="Benguiat Bk BT" pitchFamily="18" charset="0"/>
              </a:rPr>
              <a:t>Even thus shall it be in the day when the Son of man is revealed (</a:t>
            </a:r>
            <a:r>
              <a:rPr lang="en-US" sz="2400" dirty="0" err="1" smtClean="0">
                <a:solidFill>
                  <a:srgbClr val="FFFF00"/>
                </a:solidFill>
                <a:latin typeface="Benguiat Bk BT" pitchFamily="18" charset="0"/>
              </a:rPr>
              <a:t>Apokalupsis</a:t>
            </a:r>
            <a:r>
              <a:rPr lang="en-US" sz="2400" dirty="0" smtClean="0">
                <a:solidFill>
                  <a:schemeClr val="bg1"/>
                </a:solidFill>
                <a:latin typeface="Benguiat Bk BT" pitchFamily="18" charset="0"/>
              </a:rPr>
              <a:t>)…</a:t>
            </a:r>
          </a:p>
          <a:p>
            <a:r>
              <a:rPr lang="en-US" sz="2400" dirty="0" smtClean="0">
                <a:solidFill>
                  <a:schemeClr val="bg1"/>
                </a:solidFill>
                <a:latin typeface="Benguiat Bk BT" pitchFamily="18" charset="0"/>
              </a:rPr>
              <a:t>Remember Lot's wife. </a:t>
            </a:r>
            <a:endParaRPr lang="en-US" dirty="0">
              <a:solidFill>
                <a:schemeClr val="bg1"/>
              </a:solidFill>
            </a:endParaRPr>
          </a:p>
        </p:txBody>
      </p:sp>
    </p:spTree>
  </p:cSld>
  <p:clrMapOvr>
    <a:masterClrMapping/>
  </p:clrMapOvr>
  <p:transition spd="med">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tile tx="0" ty="0" sx="100000" sy="100000" flip="none" algn="tl"/>
        </a:blipFill>
        <a:effectLst/>
      </p:bgPr>
    </p:bg>
    <p:spTree>
      <p:nvGrpSpPr>
        <p:cNvPr id="1" name=""/>
        <p:cNvGrpSpPr/>
        <p:nvPr/>
      </p:nvGrpSpPr>
      <p:grpSpPr>
        <a:xfrm>
          <a:off x="0" y="0"/>
          <a:ext cx="0" cy="0"/>
          <a:chOff x="0" y="0"/>
          <a:chExt cx="0" cy="0"/>
        </a:xfrm>
      </p:grpSpPr>
      <p:pic>
        <p:nvPicPr>
          <p:cNvPr id="10" name="Picture 9" descr="Longevity1.jpg"/>
          <p:cNvPicPr>
            <a:picLocks noChangeAspect="1"/>
          </p:cNvPicPr>
          <p:nvPr/>
        </p:nvPicPr>
        <p:blipFill>
          <a:blip r:embed="rId3" cstate="print">
            <a:clrChange>
              <a:clrFrom>
                <a:srgbClr val="FFFFFF"/>
              </a:clrFrom>
              <a:clrTo>
                <a:srgbClr val="FFFFFF">
                  <a:alpha val="0"/>
                </a:srgbClr>
              </a:clrTo>
            </a:clrChange>
            <a:lum/>
          </a:blip>
          <a:srcRect r="1524"/>
          <a:stretch>
            <a:fillRect/>
          </a:stretch>
        </p:blipFill>
        <p:spPr>
          <a:xfrm>
            <a:off x="53007" y="86138"/>
            <a:ext cx="6504670" cy="6702289"/>
          </a:xfrm>
          <a:prstGeom prst="rect">
            <a:avLst/>
          </a:prstGeom>
          <a:solidFill>
            <a:schemeClr val="bg2">
              <a:lumMod val="90000"/>
            </a:schemeClr>
          </a:solidFill>
          <a:ln w="76200">
            <a:solidFill>
              <a:schemeClr val="tx2">
                <a:lumMod val="75000"/>
              </a:schemeClr>
            </a:solidFill>
          </a:ln>
        </p:spPr>
      </p:pic>
      <p:cxnSp>
        <p:nvCxnSpPr>
          <p:cNvPr id="5" name="Straight Connector 4"/>
          <p:cNvCxnSpPr/>
          <p:nvPr/>
        </p:nvCxnSpPr>
        <p:spPr>
          <a:xfrm rot="5400000" flipH="1" flipV="1">
            <a:off x="3367089" y="4714876"/>
            <a:ext cx="2747963" cy="4762"/>
          </a:xfrm>
          <a:prstGeom prst="line">
            <a:avLst/>
          </a:prstGeom>
          <a:ln w="25400">
            <a:solidFill>
              <a:schemeClr val="accent2"/>
            </a:solidFill>
            <a:prstDash val="dash"/>
          </a:ln>
        </p:spPr>
        <p:style>
          <a:lnRef idx="1">
            <a:schemeClr val="accent1"/>
          </a:lnRef>
          <a:fillRef idx="0">
            <a:schemeClr val="accent1"/>
          </a:fillRef>
          <a:effectRef idx="0">
            <a:schemeClr val="accent1"/>
          </a:effectRef>
          <a:fontRef idx="minor">
            <a:schemeClr val="tx1"/>
          </a:fontRef>
        </p:style>
      </p:cxnSp>
      <p:pic>
        <p:nvPicPr>
          <p:cNvPr id="6" name="Picture 5" descr="2Simg08.jpg"/>
          <p:cNvPicPr>
            <a:picLocks noChangeAspect="1"/>
          </p:cNvPicPr>
          <p:nvPr/>
        </p:nvPicPr>
        <p:blipFill>
          <a:blip r:embed="rId4" cstate="print"/>
          <a:srcRect b="-2930"/>
          <a:stretch>
            <a:fillRect/>
          </a:stretch>
        </p:blipFill>
        <p:spPr>
          <a:xfrm>
            <a:off x="6172200" y="2392018"/>
            <a:ext cx="2971800" cy="4465982"/>
          </a:xfrm>
          <a:prstGeom prst="rect">
            <a:avLst/>
          </a:prstGeom>
          <a:solidFill>
            <a:schemeClr val="tx2">
              <a:lumMod val="75000"/>
            </a:schemeClr>
          </a:solidFill>
          <a:ln w="76200">
            <a:noFill/>
          </a:ln>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3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tile tx="0" ty="0" sx="100000" sy="100000" flip="none" algn="tl"/>
        </a:blipFill>
        <a:effectLst/>
      </p:bgPr>
    </p:bg>
    <p:spTree>
      <p:nvGrpSpPr>
        <p:cNvPr id="1" name=""/>
        <p:cNvGrpSpPr/>
        <p:nvPr/>
      </p:nvGrpSpPr>
      <p:grpSpPr>
        <a:xfrm>
          <a:off x="0" y="0"/>
          <a:ext cx="0" cy="0"/>
          <a:chOff x="0" y="0"/>
          <a:chExt cx="0" cy="0"/>
        </a:xfrm>
      </p:grpSpPr>
      <p:pic>
        <p:nvPicPr>
          <p:cNvPr id="2" name="Picture 1" descr="noah5.jpg"/>
          <p:cNvPicPr>
            <a:picLocks noChangeAspect="1"/>
          </p:cNvPicPr>
          <p:nvPr/>
        </p:nvPicPr>
        <p:blipFill>
          <a:blip r:embed="rId3" cstate="print"/>
          <a:stretch>
            <a:fillRect/>
          </a:stretch>
        </p:blipFill>
        <p:spPr>
          <a:xfrm>
            <a:off x="0" y="0"/>
            <a:ext cx="2892646" cy="3429000"/>
          </a:xfrm>
          <a:prstGeom prst="rect">
            <a:avLst/>
          </a:prstGeom>
          <a:ln w="19050">
            <a:solidFill>
              <a:schemeClr val="accent2">
                <a:lumMod val="50000"/>
              </a:schemeClr>
            </a:solidFill>
          </a:ln>
        </p:spPr>
      </p:pic>
      <p:sp>
        <p:nvSpPr>
          <p:cNvPr id="3" name="TextBox 2"/>
          <p:cNvSpPr txBox="1"/>
          <p:nvPr/>
        </p:nvSpPr>
        <p:spPr>
          <a:xfrm>
            <a:off x="3048000" y="381000"/>
            <a:ext cx="5943600" cy="830997"/>
          </a:xfrm>
          <a:prstGeom prst="rect">
            <a:avLst/>
          </a:prstGeom>
          <a:noFill/>
        </p:spPr>
        <p:txBody>
          <a:bodyPr wrap="square" rtlCol="0">
            <a:spAutoFit/>
          </a:bodyPr>
          <a:lstStyle/>
          <a:p>
            <a:r>
              <a:rPr lang="en-US" sz="2400" b="1" dirty="0" smtClean="0">
                <a:solidFill>
                  <a:schemeClr val="accent1">
                    <a:lumMod val="40000"/>
                    <a:lumOff val="60000"/>
                  </a:schemeClr>
                </a:solidFill>
                <a:latin typeface="Benguiat Bk BT" pitchFamily="18" charset="0"/>
              </a:rPr>
              <a:t>Heb 11:7</a:t>
            </a:r>
            <a:r>
              <a:rPr lang="en-US" sz="2400" b="1" dirty="0" smtClean="0">
                <a:solidFill>
                  <a:schemeClr val="bg1"/>
                </a:solidFill>
                <a:latin typeface="Benguiat Bk BT" pitchFamily="18" charset="0"/>
              </a:rPr>
              <a:t>  </a:t>
            </a:r>
            <a:r>
              <a:rPr lang="en-US" sz="2400" dirty="0" smtClean="0">
                <a:solidFill>
                  <a:schemeClr val="bg1"/>
                </a:solidFill>
                <a:latin typeface="Benguiat Bk BT" pitchFamily="18" charset="0"/>
              </a:rPr>
              <a:t>By faith Noah, being warned of God of things not seen as yet</a:t>
            </a:r>
            <a:endParaRPr lang="en-US" sz="2400" dirty="0">
              <a:solidFill>
                <a:schemeClr val="bg1"/>
              </a:solidFill>
              <a:latin typeface="Benguiat Bk BT" pitchFamily="18" charset="0"/>
            </a:endParaRPr>
          </a:p>
        </p:txBody>
      </p:sp>
      <p:sp>
        <p:nvSpPr>
          <p:cNvPr id="4" name="TextBox 3"/>
          <p:cNvSpPr txBox="1"/>
          <p:nvPr/>
        </p:nvSpPr>
        <p:spPr>
          <a:xfrm>
            <a:off x="3090868" y="1371600"/>
            <a:ext cx="6053132" cy="461665"/>
          </a:xfrm>
          <a:prstGeom prst="rect">
            <a:avLst/>
          </a:prstGeom>
          <a:noFill/>
        </p:spPr>
        <p:txBody>
          <a:bodyPr wrap="none" rtlCol="0">
            <a:spAutoFit/>
          </a:bodyPr>
          <a:lstStyle/>
          <a:p>
            <a:r>
              <a:rPr lang="en-US" sz="2400" b="1" dirty="0" smtClean="0">
                <a:solidFill>
                  <a:schemeClr val="accent1">
                    <a:lumMod val="40000"/>
                    <a:lumOff val="60000"/>
                  </a:schemeClr>
                </a:solidFill>
                <a:latin typeface="Benguiat Bk BT" pitchFamily="18" charset="0"/>
              </a:rPr>
              <a:t>2 Peter 2:5</a:t>
            </a:r>
            <a:r>
              <a:rPr lang="en-US" sz="2400" b="1" dirty="0" smtClean="0">
                <a:solidFill>
                  <a:schemeClr val="bg1"/>
                </a:solidFill>
                <a:latin typeface="Benguiat Bk BT" pitchFamily="18" charset="0"/>
              </a:rPr>
              <a:t> </a:t>
            </a:r>
            <a:r>
              <a:rPr lang="en-US" sz="2400" dirty="0" smtClean="0">
                <a:solidFill>
                  <a:schemeClr val="bg1"/>
                </a:solidFill>
                <a:latin typeface="Benguiat Bk BT" pitchFamily="18" charset="0"/>
              </a:rPr>
              <a:t>a </a:t>
            </a:r>
            <a:r>
              <a:rPr lang="en-US" sz="2400" dirty="0" smtClean="0">
                <a:solidFill>
                  <a:srgbClr val="FFFF00"/>
                </a:solidFill>
                <a:latin typeface="Benguiat Bk BT" pitchFamily="18" charset="0"/>
              </a:rPr>
              <a:t>preacher</a:t>
            </a:r>
            <a:r>
              <a:rPr lang="en-US" sz="2400" dirty="0" smtClean="0">
                <a:solidFill>
                  <a:schemeClr val="bg1"/>
                </a:solidFill>
                <a:latin typeface="Benguiat Bk BT" pitchFamily="18" charset="0"/>
              </a:rPr>
              <a:t> of righteousness</a:t>
            </a:r>
            <a:endParaRPr lang="en-US" sz="2400" dirty="0">
              <a:solidFill>
                <a:schemeClr val="bg1"/>
              </a:solidFill>
              <a:latin typeface="Benguiat Bk BT" pitchFamily="18" charset="0"/>
            </a:endParaRPr>
          </a:p>
        </p:txBody>
      </p:sp>
      <p:sp>
        <p:nvSpPr>
          <p:cNvPr id="5" name="TextBox 4"/>
          <p:cNvSpPr txBox="1"/>
          <p:nvPr/>
        </p:nvSpPr>
        <p:spPr>
          <a:xfrm>
            <a:off x="3048000" y="1981200"/>
            <a:ext cx="5867400" cy="1569660"/>
          </a:xfrm>
          <a:prstGeom prst="rect">
            <a:avLst/>
          </a:prstGeom>
          <a:noFill/>
        </p:spPr>
        <p:txBody>
          <a:bodyPr wrap="square" rtlCol="0">
            <a:spAutoFit/>
          </a:bodyPr>
          <a:lstStyle/>
          <a:p>
            <a:r>
              <a:rPr lang="en-US" sz="2400" b="1" dirty="0" smtClean="0">
                <a:solidFill>
                  <a:schemeClr val="accent1">
                    <a:lumMod val="40000"/>
                    <a:lumOff val="60000"/>
                  </a:schemeClr>
                </a:solidFill>
                <a:latin typeface="Benguiat Bk BT" pitchFamily="18" charset="0"/>
              </a:rPr>
              <a:t>2 Peter 3:3-6</a:t>
            </a:r>
            <a:r>
              <a:rPr lang="en-US" sz="2400" b="1" dirty="0" smtClean="0">
                <a:solidFill>
                  <a:schemeClr val="bg1"/>
                </a:solidFill>
                <a:latin typeface="Benguiat Bk BT" pitchFamily="18" charset="0"/>
              </a:rPr>
              <a:t> </a:t>
            </a:r>
            <a:r>
              <a:rPr lang="en-US" sz="2400" dirty="0" smtClean="0">
                <a:solidFill>
                  <a:schemeClr val="bg1"/>
                </a:solidFill>
                <a:latin typeface="Benguiat Bk BT" pitchFamily="18" charset="0"/>
              </a:rPr>
              <a:t>There shall come in the last days </a:t>
            </a:r>
            <a:r>
              <a:rPr lang="en-US" sz="2400" dirty="0" smtClean="0">
                <a:solidFill>
                  <a:srgbClr val="FFFF00"/>
                </a:solidFill>
                <a:latin typeface="Benguiat Bk BT" pitchFamily="18" charset="0"/>
              </a:rPr>
              <a:t>scoffers</a:t>
            </a:r>
            <a:r>
              <a:rPr lang="en-US" sz="2400" dirty="0" smtClean="0">
                <a:solidFill>
                  <a:schemeClr val="bg1"/>
                </a:solidFill>
                <a:latin typeface="Benguiat Bk BT" pitchFamily="18" charset="0"/>
              </a:rPr>
              <a:t>… Whereby the world that then was, being overflowed with water, perished.</a:t>
            </a:r>
            <a:endParaRPr lang="en-US" sz="2400" dirty="0">
              <a:solidFill>
                <a:schemeClr val="bg1"/>
              </a:solidFill>
              <a:latin typeface="Benguiat Bk BT" pitchFamily="18" charset="0"/>
            </a:endParaRPr>
          </a:p>
        </p:txBody>
      </p:sp>
      <p:sp>
        <p:nvSpPr>
          <p:cNvPr id="6" name="TextBox 5"/>
          <p:cNvSpPr txBox="1"/>
          <p:nvPr/>
        </p:nvSpPr>
        <p:spPr>
          <a:xfrm>
            <a:off x="228600" y="3657600"/>
            <a:ext cx="6705600" cy="2308324"/>
          </a:xfrm>
          <a:prstGeom prst="rect">
            <a:avLst/>
          </a:prstGeom>
          <a:noFill/>
        </p:spPr>
        <p:txBody>
          <a:bodyPr wrap="square" rtlCol="0">
            <a:spAutoFit/>
          </a:bodyPr>
          <a:lstStyle/>
          <a:p>
            <a:r>
              <a:rPr lang="en-US" sz="2400" b="1" dirty="0" smtClean="0">
                <a:solidFill>
                  <a:schemeClr val="accent1">
                    <a:lumMod val="40000"/>
                    <a:lumOff val="60000"/>
                  </a:schemeClr>
                </a:solidFill>
                <a:latin typeface="Benguiat Bk BT" pitchFamily="18" charset="0"/>
              </a:rPr>
              <a:t>1 Peter 3:20-21</a:t>
            </a:r>
            <a:r>
              <a:rPr lang="en-US" sz="2400" b="1" dirty="0" smtClean="0">
                <a:solidFill>
                  <a:schemeClr val="bg1"/>
                </a:solidFill>
                <a:latin typeface="Benguiat Bk BT" pitchFamily="18" charset="0"/>
              </a:rPr>
              <a:t> </a:t>
            </a:r>
            <a:r>
              <a:rPr lang="en-US" sz="2400" dirty="0" smtClean="0">
                <a:solidFill>
                  <a:schemeClr val="bg1"/>
                </a:solidFill>
                <a:latin typeface="Benguiat Bk BT" pitchFamily="18" charset="0"/>
              </a:rPr>
              <a:t>Which sometime were disobedient, when once the </a:t>
            </a:r>
            <a:r>
              <a:rPr lang="en-US" sz="2400" dirty="0" smtClean="0">
                <a:solidFill>
                  <a:srgbClr val="FFFF00"/>
                </a:solidFill>
                <a:latin typeface="Benguiat Bk BT" pitchFamily="18" charset="0"/>
              </a:rPr>
              <a:t>longsuffering of God waited</a:t>
            </a:r>
            <a:r>
              <a:rPr lang="en-US" sz="2400" dirty="0" smtClean="0">
                <a:solidFill>
                  <a:schemeClr val="bg1"/>
                </a:solidFill>
                <a:latin typeface="Benguiat Bk BT" pitchFamily="18" charset="0"/>
              </a:rPr>
              <a:t> in the days of Noah, while the ark was a preparing, wherein few, that is, eight souls were saved by water. </a:t>
            </a:r>
          </a:p>
          <a:p>
            <a:r>
              <a:rPr lang="en-US" sz="2400" dirty="0" smtClean="0">
                <a:solidFill>
                  <a:schemeClr val="bg1"/>
                </a:solidFill>
                <a:latin typeface="Benguiat Bk BT" pitchFamily="18" charset="0"/>
              </a:rPr>
              <a:t>The like figure whereunto </a:t>
            </a:r>
            <a:r>
              <a:rPr lang="en-US" sz="2400" dirty="0" smtClean="0">
                <a:solidFill>
                  <a:srgbClr val="FFFF00"/>
                </a:solidFill>
                <a:latin typeface="Benguiat Bk BT" pitchFamily="18" charset="0"/>
              </a:rPr>
              <a:t>even baptism</a:t>
            </a:r>
            <a:endParaRPr lang="en-US" sz="2400" dirty="0">
              <a:solidFill>
                <a:srgbClr val="FFFF00"/>
              </a:solidFill>
              <a:latin typeface="Benguiat Bk BT" pitchFamily="18" charset="0"/>
            </a:endParaRPr>
          </a:p>
        </p:txBody>
      </p:sp>
      <p:pic>
        <p:nvPicPr>
          <p:cNvPr id="7" name="Picture 6" descr="NoahFamily.jpg"/>
          <p:cNvPicPr>
            <a:picLocks noChangeAspect="1"/>
          </p:cNvPicPr>
          <p:nvPr/>
        </p:nvPicPr>
        <p:blipFill>
          <a:blip r:embed="rId4" cstate="print"/>
          <a:stretch>
            <a:fillRect/>
          </a:stretch>
        </p:blipFill>
        <p:spPr>
          <a:xfrm>
            <a:off x="6858000" y="3804184"/>
            <a:ext cx="2286000" cy="3053816"/>
          </a:xfrm>
          <a:prstGeom prst="rect">
            <a:avLst/>
          </a:prstGeom>
          <a:ln w="19050">
            <a:solidFill>
              <a:schemeClr val="accent2">
                <a:lumMod val="50000"/>
              </a:schemeClr>
            </a:solidFill>
          </a:ln>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tile tx="0" ty="0" sx="100000" sy="100000" flip="none" algn="tl"/>
        </a:blipFill>
        <a:effectLst/>
      </p:bgPr>
    </p:bg>
    <p:spTree>
      <p:nvGrpSpPr>
        <p:cNvPr id="1" name=""/>
        <p:cNvGrpSpPr/>
        <p:nvPr/>
      </p:nvGrpSpPr>
      <p:grpSpPr>
        <a:xfrm>
          <a:off x="0" y="0"/>
          <a:ext cx="0" cy="0"/>
          <a:chOff x="0" y="0"/>
          <a:chExt cx="0" cy="0"/>
        </a:xfrm>
      </p:grpSpPr>
      <p:pic>
        <p:nvPicPr>
          <p:cNvPr id="2" name="Picture 1" descr="ConstructArk.jpg"/>
          <p:cNvPicPr>
            <a:picLocks noChangeAspect="1"/>
          </p:cNvPicPr>
          <p:nvPr/>
        </p:nvPicPr>
        <p:blipFill>
          <a:blip r:embed="rId3" cstate="print">
            <a:lum bright="5000"/>
          </a:blip>
          <a:stretch>
            <a:fillRect/>
          </a:stretch>
        </p:blipFill>
        <p:spPr>
          <a:xfrm>
            <a:off x="381000" y="990600"/>
            <a:ext cx="6343650" cy="4876800"/>
          </a:xfrm>
          <a:prstGeom prst="rect">
            <a:avLst/>
          </a:prstGeom>
          <a:ln w="12700">
            <a:solidFill>
              <a:srgbClr val="FFFF00"/>
            </a:solidFill>
          </a:ln>
        </p:spPr>
      </p:pic>
      <p:pic>
        <p:nvPicPr>
          <p:cNvPr id="3" name="Picture 2" descr="CandleBook.jpg"/>
          <p:cNvPicPr>
            <a:picLocks noChangeAspect="1"/>
          </p:cNvPicPr>
          <p:nvPr/>
        </p:nvPicPr>
        <p:blipFill>
          <a:blip r:embed="rId4" cstate="print"/>
          <a:stretch>
            <a:fillRect/>
          </a:stretch>
        </p:blipFill>
        <p:spPr>
          <a:xfrm>
            <a:off x="7010400" y="2057400"/>
            <a:ext cx="1832457" cy="2743200"/>
          </a:xfrm>
          <a:prstGeom prst="rect">
            <a:avLst/>
          </a:prstGeom>
        </p:spPr>
      </p:pic>
    </p:spTree>
  </p:cSld>
  <p:clrMapOvr>
    <a:masterClrMapping/>
  </p:clrMapOvr>
  <p:transition spd="med">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tile tx="0" ty="0" sx="100000" sy="100000" flip="none" algn="tl"/>
        </a:blipFill>
        <a:effectLst/>
      </p:bgPr>
    </p:bg>
    <p:spTree>
      <p:nvGrpSpPr>
        <p:cNvPr id="1" name=""/>
        <p:cNvGrpSpPr/>
        <p:nvPr/>
      </p:nvGrpSpPr>
      <p:grpSpPr>
        <a:xfrm>
          <a:off x="0" y="0"/>
          <a:ext cx="0" cy="0"/>
          <a:chOff x="0" y="0"/>
          <a:chExt cx="0" cy="0"/>
        </a:xfrm>
      </p:grpSpPr>
      <p:pic>
        <p:nvPicPr>
          <p:cNvPr id="2" name="Picture 1" descr="ark_angel_1300.jpg"/>
          <p:cNvPicPr>
            <a:picLocks noChangeAspect="1"/>
          </p:cNvPicPr>
          <p:nvPr/>
        </p:nvPicPr>
        <p:blipFill>
          <a:blip r:embed="rId3" cstate="print"/>
          <a:stretch>
            <a:fillRect/>
          </a:stretch>
        </p:blipFill>
        <p:spPr>
          <a:xfrm>
            <a:off x="609600" y="246888"/>
            <a:ext cx="7924800" cy="6364224"/>
          </a:xfrm>
          <a:prstGeom prst="rect">
            <a:avLst/>
          </a:prstGeom>
          <a:ln>
            <a:solidFill>
              <a:srgbClr val="FFFF00"/>
            </a:solidFill>
          </a:ln>
        </p:spPr>
      </p:pic>
    </p:spTree>
  </p:cSld>
  <p:clrMapOvr>
    <a:masterClrMapping/>
  </p:clrMapOvr>
  <p:transition spd="med">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tile tx="0" ty="0" sx="100000" sy="100000" flip="none" algn="tl"/>
        </a:blipFill>
        <a:effectLst/>
      </p:bgPr>
    </p:bg>
    <p:spTree>
      <p:nvGrpSpPr>
        <p:cNvPr id="1" name=""/>
        <p:cNvGrpSpPr/>
        <p:nvPr/>
      </p:nvGrpSpPr>
      <p:grpSpPr>
        <a:xfrm>
          <a:off x="0" y="0"/>
          <a:ext cx="0" cy="0"/>
          <a:chOff x="0" y="0"/>
          <a:chExt cx="0" cy="0"/>
        </a:xfrm>
      </p:grpSpPr>
      <p:pic>
        <p:nvPicPr>
          <p:cNvPr id="2" name="Picture 1" descr="twain23.gif"/>
          <p:cNvPicPr>
            <a:picLocks noChangeAspect="1"/>
          </p:cNvPicPr>
          <p:nvPr/>
        </p:nvPicPr>
        <p:blipFill>
          <a:blip r:embed="rId3" cstate="print"/>
          <a:stretch>
            <a:fillRect/>
          </a:stretch>
        </p:blipFill>
        <p:spPr>
          <a:xfrm>
            <a:off x="4495800" y="381000"/>
            <a:ext cx="4438650" cy="3657600"/>
          </a:xfrm>
          <a:prstGeom prst="rect">
            <a:avLst/>
          </a:prstGeom>
        </p:spPr>
      </p:pic>
      <p:pic>
        <p:nvPicPr>
          <p:cNvPr id="3" name="Picture 2" descr="flood36964072.jpg"/>
          <p:cNvPicPr>
            <a:picLocks noChangeAspect="1"/>
          </p:cNvPicPr>
          <p:nvPr/>
        </p:nvPicPr>
        <p:blipFill>
          <a:blip r:embed="rId4" cstate="print"/>
          <a:stretch>
            <a:fillRect/>
          </a:stretch>
        </p:blipFill>
        <p:spPr>
          <a:xfrm>
            <a:off x="304800" y="609600"/>
            <a:ext cx="4572000" cy="5907024"/>
          </a:xfrm>
          <a:prstGeom prst="rect">
            <a:avLst/>
          </a:prstGeom>
        </p:spPr>
      </p:pic>
      <p:sp>
        <p:nvSpPr>
          <p:cNvPr id="4" name="TextBox 3"/>
          <p:cNvSpPr txBox="1"/>
          <p:nvPr/>
        </p:nvSpPr>
        <p:spPr>
          <a:xfrm>
            <a:off x="5029200" y="4038600"/>
            <a:ext cx="3962399" cy="2677656"/>
          </a:xfrm>
          <a:prstGeom prst="rect">
            <a:avLst/>
          </a:prstGeom>
          <a:noFill/>
        </p:spPr>
        <p:txBody>
          <a:bodyPr wrap="square" rtlCol="0">
            <a:spAutoFit/>
          </a:bodyPr>
          <a:lstStyle/>
          <a:p>
            <a:r>
              <a:rPr lang="en-US" sz="2400" b="1" dirty="0" smtClean="0">
                <a:solidFill>
                  <a:schemeClr val="accent1">
                    <a:lumMod val="40000"/>
                    <a:lumOff val="60000"/>
                  </a:schemeClr>
                </a:solidFill>
                <a:latin typeface="Benguiat Bk BT" pitchFamily="18" charset="0"/>
              </a:rPr>
              <a:t>Gen 8:20</a:t>
            </a:r>
            <a:r>
              <a:rPr lang="en-US" sz="2400" b="1" dirty="0" smtClean="0">
                <a:solidFill>
                  <a:schemeClr val="bg1"/>
                </a:solidFill>
                <a:latin typeface="Benguiat Bk BT" pitchFamily="18" charset="0"/>
              </a:rPr>
              <a:t>  </a:t>
            </a:r>
            <a:r>
              <a:rPr lang="en-US" sz="2400" dirty="0" smtClean="0">
                <a:solidFill>
                  <a:schemeClr val="bg1"/>
                </a:solidFill>
                <a:latin typeface="Benguiat Bk BT" pitchFamily="18" charset="0"/>
              </a:rPr>
              <a:t>And Noah </a:t>
            </a:r>
            <a:r>
              <a:rPr lang="en-US" sz="2400" dirty="0" err="1" smtClean="0">
                <a:solidFill>
                  <a:schemeClr val="bg1"/>
                </a:solidFill>
                <a:latin typeface="Benguiat Bk BT" pitchFamily="18" charset="0"/>
              </a:rPr>
              <a:t>builded</a:t>
            </a:r>
            <a:r>
              <a:rPr lang="en-US" sz="2400" dirty="0" smtClean="0">
                <a:solidFill>
                  <a:schemeClr val="bg1"/>
                </a:solidFill>
                <a:latin typeface="Benguiat Bk BT" pitchFamily="18" charset="0"/>
              </a:rPr>
              <a:t> an altar unto the LORD; and took of every clean beast, and of every clean fowl, and offered </a:t>
            </a:r>
            <a:r>
              <a:rPr lang="en-US" sz="2400" dirty="0" smtClean="0">
                <a:solidFill>
                  <a:srgbClr val="FFFF00"/>
                </a:solidFill>
                <a:latin typeface="Benguiat Bk BT" pitchFamily="18" charset="0"/>
              </a:rPr>
              <a:t>burnt offerings</a:t>
            </a:r>
            <a:r>
              <a:rPr lang="en-US" sz="2400" dirty="0" smtClean="0">
                <a:solidFill>
                  <a:schemeClr val="bg1"/>
                </a:solidFill>
                <a:latin typeface="Benguiat Bk BT" pitchFamily="18" charset="0"/>
              </a:rPr>
              <a:t> on the altar. </a:t>
            </a:r>
            <a:endParaRPr lang="en-US" dirty="0"/>
          </a:p>
        </p:txBody>
      </p:sp>
    </p:spTree>
  </p:cSld>
  <p:clrMapOvr>
    <a:masterClrMapping/>
  </p:clrMapOvr>
  <p:transition spd="med">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tile tx="0" ty="0" sx="100000" sy="100000" flip="none" algn="tl"/>
        </a:blipFill>
        <a:effectLst/>
      </p:bgPr>
    </p:bg>
    <p:spTree>
      <p:nvGrpSpPr>
        <p:cNvPr id="1" name=""/>
        <p:cNvGrpSpPr/>
        <p:nvPr/>
      </p:nvGrpSpPr>
      <p:grpSpPr>
        <a:xfrm>
          <a:off x="0" y="0"/>
          <a:ext cx="0" cy="0"/>
          <a:chOff x="0" y="0"/>
          <a:chExt cx="0" cy="0"/>
        </a:xfrm>
      </p:grpSpPr>
      <p:pic>
        <p:nvPicPr>
          <p:cNvPr id="2" name="Picture 1" descr="Rainbow.jpg"/>
          <p:cNvPicPr>
            <a:picLocks noChangeAspect="1"/>
          </p:cNvPicPr>
          <p:nvPr/>
        </p:nvPicPr>
        <p:blipFill>
          <a:blip r:embed="rId3" cstate="print"/>
          <a:stretch>
            <a:fillRect/>
          </a:stretch>
        </p:blipFill>
        <p:spPr>
          <a:xfrm>
            <a:off x="0" y="533400"/>
            <a:ext cx="4572000" cy="5805828"/>
          </a:xfrm>
          <a:prstGeom prst="rect">
            <a:avLst/>
          </a:prstGeom>
          <a:ln w="12700">
            <a:solidFill>
              <a:srgbClr val="FFFF00"/>
            </a:solidFill>
          </a:ln>
        </p:spPr>
      </p:pic>
      <p:sp>
        <p:nvSpPr>
          <p:cNvPr id="3" name="TextBox 2"/>
          <p:cNvSpPr txBox="1"/>
          <p:nvPr/>
        </p:nvSpPr>
        <p:spPr>
          <a:xfrm>
            <a:off x="4724400" y="228600"/>
            <a:ext cx="4190999" cy="3416320"/>
          </a:xfrm>
          <a:prstGeom prst="rect">
            <a:avLst/>
          </a:prstGeom>
          <a:noFill/>
        </p:spPr>
        <p:txBody>
          <a:bodyPr wrap="square" rtlCol="0">
            <a:spAutoFit/>
          </a:bodyPr>
          <a:lstStyle/>
          <a:p>
            <a:r>
              <a:rPr lang="en-US" sz="2400" b="1" dirty="0" smtClean="0">
                <a:solidFill>
                  <a:schemeClr val="accent1">
                    <a:lumMod val="40000"/>
                    <a:lumOff val="60000"/>
                  </a:schemeClr>
                </a:solidFill>
                <a:latin typeface="Benguiat Bk BT" pitchFamily="18" charset="0"/>
              </a:rPr>
              <a:t>Gen 9:12,16</a:t>
            </a:r>
            <a:r>
              <a:rPr lang="en-US" sz="2400" b="1" dirty="0" smtClean="0">
                <a:solidFill>
                  <a:schemeClr val="bg1"/>
                </a:solidFill>
                <a:latin typeface="Benguiat Bk BT" pitchFamily="18" charset="0"/>
              </a:rPr>
              <a:t>  </a:t>
            </a:r>
            <a:r>
              <a:rPr lang="en-US" sz="2400" dirty="0" smtClean="0">
                <a:solidFill>
                  <a:schemeClr val="bg1"/>
                </a:solidFill>
                <a:latin typeface="Benguiat Bk BT" pitchFamily="18" charset="0"/>
              </a:rPr>
              <a:t>And God said, This is the token of the covenant which I make between me and you and every living creature that is with you, </a:t>
            </a:r>
            <a:r>
              <a:rPr lang="en-US" sz="2400" dirty="0" smtClean="0">
                <a:solidFill>
                  <a:srgbClr val="FFFF00"/>
                </a:solidFill>
                <a:latin typeface="Benguiat Bk BT" pitchFamily="18" charset="0"/>
              </a:rPr>
              <a:t>for perpetual generations</a:t>
            </a:r>
            <a:r>
              <a:rPr lang="en-US" sz="2400" dirty="0" smtClean="0">
                <a:solidFill>
                  <a:schemeClr val="bg1"/>
                </a:solidFill>
                <a:latin typeface="Benguiat Bk BT" pitchFamily="18" charset="0"/>
              </a:rPr>
              <a:t>: …  that I may remember the everlasting covenant…</a:t>
            </a:r>
            <a:endParaRPr lang="en-US" dirty="0"/>
          </a:p>
        </p:txBody>
      </p:sp>
      <p:sp>
        <p:nvSpPr>
          <p:cNvPr id="4" name="TextBox 3"/>
          <p:cNvSpPr txBox="1"/>
          <p:nvPr/>
        </p:nvSpPr>
        <p:spPr>
          <a:xfrm>
            <a:off x="4780908" y="3801438"/>
            <a:ext cx="4343400" cy="2677656"/>
          </a:xfrm>
          <a:prstGeom prst="rect">
            <a:avLst/>
          </a:prstGeom>
          <a:noFill/>
        </p:spPr>
        <p:txBody>
          <a:bodyPr wrap="square" rtlCol="0">
            <a:spAutoFit/>
          </a:bodyPr>
          <a:lstStyle/>
          <a:p>
            <a:r>
              <a:rPr lang="en-US" sz="2400" b="1" dirty="0" err="1" smtClean="0">
                <a:solidFill>
                  <a:schemeClr val="accent1">
                    <a:lumMod val="40000"/>
                    <a:lumOff val="60000"/>
                  </a:schemeClr>
                </a:solidFill>
                <a:latin typeface="Benguiat Bk BT" pitchFamily="18" charset="0"/>
              </a:rPr>
              <a:t>Jer</a:t>
            </a:r>
            <a:r>
              <a:rPr lang="en-US" sz="2400" b="1" dirty="0" smtClean="0">
                <a:solidFill>
                  <a:schemeClr val="accent1">
                    <a:lumMod val="40000"/>
                    <a:lumOff val="60000"/>
                  </a:schemeClr>
                </a:solidFill>
                <a:latin typeface="Benguiat Bk BT" pitchFamily="18" charset="0"/>
              </a:rPr>
              <a:t> 31:28</a:t>
            </a:r>
            <a:r>
              <a:rPr lang="en-US" sz="2400" b="1" dirty="0" smtClean="0">
                <a:solidFill>
                  <a:schemeClr val="bg1"/>
                </a:solidFill>
                <a:latin typeface="Benguiat Bk BT" pitchFamily="18" charset="0"/>
              </a:rPr>
              <a:t>  </a:t>
            </a:r>
            <a:r>
              <a:rPr lang="en-US" sz="2400" dirty="0" smtClean="0">
                <a:solidFill>
                  <a:schemeClr val="bg1"/>
                </a:solidFill>
                <a:latin typeface="Benguiat Bk BT" pitchFamily="18" charset="0"/>
              </a:rPr>
              <a:t>Like as I have watched over them, to pluck up, and to break down, and to throw down, and to destroy, and to afflict; so will I watch over them, </a:t>
            </a:r>
            <a:r>
              <a:rPr lang="en-US" sz="2400" dirty="0" smtClean="0">
                <a:solidFill>
                  <a:srgbClr val="FFFF00"/>
                </a:solidFill>
                <a:latin typeface="Benguiat Bk BT" pitchFamily="18" charset="0"/>
              </a:rPr>
              <a:t>to build, and to plant</a:t>
            </a:r>
            <a:r>
              <a:rPr lang="en-US" sz="2400" dirty="0" smtClean="0">
                <a:solidFill>
                  <a:schemeClr val="bg1"/>
                </a:solidFill>
                <a:latin typeface="Benguiat Bk BT" pitchFamily="18" charset="0"/>
              </a:rPr>
              <a:t>, </a:t>
            </a:r>
            <a:r>
              <a:rPr lang="en-US" sz="2400" dirty="0" err="1" smtClean="0">
                <a:solidFill>
                  <a:schemeClr val="bg1"/>
                </a:solidFill>
                <a:latin typeface="Benguiat Bk BT" pitchFamily="18" charset="0"/>
              </a:rPr>
              <a:t>saith</a:t>
            </a:r>
            <a:r>
              <a:rPr lang="en-US" sz="2400" dirty="0" smtClean="0">
                <a:solidFill>
                  <a:schemeClr val="bg1"/>
                </a:solidFill>
                <a:latin typeface="Benguiat Bk BT" pitchFamily="18" charset="0"/>
              </a:rPr>
              <a:t> the LORD.</a:t>
            </a:r>
          </a:p>
        </p:txBody>
      </p:sp>
    </p:spTree>
  </p:cSld>
  <p:clrMapOvr>
    <a:masterClrMapping/>
  </p:clrMapOvr>
  <p:transition spd="med">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tile tx="0" ty="0" sx="100000" sy="100000" flip="none" algn="tl"/>
        </a:blipFill>
        <a:effectLst/>
      </p:bgPr>
    </p:bg>
    <p:spTree>
      <p:nvGrpSpPr>
        <p:cNvPr id="1" name=""/>
        <p:cNvGrpSpPr/>
        <p:nvPr/>
      </p:nvGrpSpPr>
      <p:grpSpPr>
        <a:xfrm>
          <a:off x="0" y="0"/>
          <a:ext cx="0" cy="0"/>
          <a:chOff x="0" y="0"/>
          <a:chExt cx="0" cy="0"/>
        </a:xfrm>
      </p:grpSpPr>
      <p:pic>
        <p:nvPicPr>
          <p:cNvPr id="2" name="Picture 1" descr="heaven_can_wait_b.jpg"/>
          <p:cNvPicPr>
            <a:picLocks noChangeAspect="1"/>
          </p:cNvPicPr>
          <p:nvPr/>
        </p:nvPicPr>
        <p:blipFill>
          <a:blip r:embed="rId3" cstate="print"/>
          <a:stretch>
            <a:fillRect/>
          </a:stretch>
        </p:blipFill>
        <p:spPr>
          <a:xfrm>
            <a:off x="0" y="0"/>
            <a:ext cx="9144000" cy="5151120"/>
          </a:xfrm>
          <a:prstGeom prst="rect">
            <a:avLst/>
          </a:prstGeom>
        </p:spPr>
      </p:pic>
      <p:sp>
        <p:nvSpPr>
          <p:cNvPr id="3" name="TextBox 2"/>
          <p:cNvSpPr txBox="1"/>
          <p:nvPr/>
        </p:nvSpPr>
        <p:spPr>
          <a:xfrm>
            <a:off x="609600" y="5410200"/>
            <a:ext cx="8153400" cy="1200329"/>
          </a:xfrm>
          <a:prstGeom prst="rect">
            <a:avLst/>
          </a:prstGeom>
          <a:noFill/>
        </p:spPr>
        <p:txBody>
          <a:bodyPr wrap="square" rtlCol="0">
            <a:spAutoFit/>
          </a:bodyPr>
          <a:lstStyle/>
          <a:p>
            <a:r>
              <a:rPr lang="en-US" sz="2400" b="1" dirty="0" smtClean="0">
                <a:solidFill>
                  <a:schemeClr val="accent1">
                    <a:lumMod val="40000"/>
                    <a:lumOff val="60000"/>
                  </a:schemeClr>
                </a:solidFill>
                <a:latin typeface="Benguiat Bk BT" pitchFamily="18" charset="0"/>
              </a:rPr>
              <a:t>Mat 24:27</a:t>
            </a:r>
            <a:r>
              <a:rPr lang="en-US" sz="2400" b="1" dirty="0" smtClean="0">
                <a:solidFill>
                  <a:schemeClr val="bg1"/>
                </a:solidFill>
                <a:latin typeface="Benguiat Bk BT" pitchFamily="18" charset="0"/>
              </a:rPr>
              <a:t>  </a:t>
            </a:r>
            <a:r>
              <a:rPr lang="en-US" sz="2400" dirty="0" smtClean="0">
                <a:solidFill>
                  <a:schemeClr val="bg1"/>
                </a:solidFill>
                <a:latin typeface="Benguiat Bk BT" pitchFamily="18" charset="0"/>
              </a:rPr>
              <a:t>For as the lightning cometh out of the east, and </a:t>
            </a:r>
            <a:r>
              <a:rPr lang="en-US" sz="2400" dirty="0" err="1" smtClean="0">
                <a:solidFill>
                  <a:schemeClr val="bg1"/>
                </a:solidFill>
                <a:latin typeface="Benguiat Bk BT" pitchFamily="18" charset="0"/>
              </a:rPr>
              <a:t>shineth</a:t>
            </a:r>
            <a:r>
              <a:rPr lang="en-US" sz="2400" dirty="0" smtClean="0">
                <a:solidFill>
                  <a:schemeClr val="bg1"/>
                </a:solidFill>
                <a:latin typeface="Benguiat Bk BT" pitchFamily="18" charset="0"/>
              </a:rPr>
              <a:t> even unto the west; </a:t>
            </a:r>
          </a:p>
          <a:p>
            <a:r>
              <a:rPr lang="en-US" sz="2400" dirty="0" smtClean="0">
                <a:solidFill>
                  <a:schemeClr val="bg1"/>
                </a:solidFill>
                <a:latin typeface="Benguiat Bk BT" pitchFamily="18" charset="0"/>
              </a:rPr>
              <a:t>so shall also the </a:t>
            </a:r>
            <a:r>
              <a:rPr lang="en-US" sz="2400" dirty="0" err="1" smtClean="0">
                <a:solidFill>
                  <a:srgbClr val="FFFF00"/>
                </a:solidFill>
                <a:latin typeface="Benguiat Bk BT" pitchFamily="18" charset="0"/>
              </a:rPr>
              <a:t>parousia</a:t>
            </a:r>
            <a:r>
              <a:rPr lang="en-US" sz="2400" dirty="0" smtClean="0">
                <a:solidFill>
                  <a:schemeClr val="bg1"/>
                </a:solidFill>
                <a:latin typeface="Benguiat Bk BT" pitchFamily="18" charset="0"/>
              </a:rPr>
              <a:t> of the Son of man be. </a:t>
            </a:r>
          </a:p>
        </p:txBody>
      </p:sp>
      <p:sp>
        <p:nvSpPr>
          <p:cNvPr id="4" name="TextBox 3"/>
          <p:cNvSpPr txBox="1"/>
          <p:nvPr/>
        </p:nvSpPr>
        <p:spPr>
          <a:xfrm>
            <a:off x="609600" y="5410200"/>
            <a:ext cx="8077199" cy="830997"/>
          </a:xfrm>
          <a:prstGeom prst="rect">
            <a:avLst/>
          </a:prstGeom>
          <a:noFill/>
        </p:spPr>
        <p:txBody>
          <a:bodyPr wrap="square" rtlCol="0">
            <a:spAutoFit/>
          </a:bodyPr>
          <a:lstStyle/>
          <a:p>
            <a:r>
              <a:rPr lang="en-US" sz="2400" b="1" dirty="0" smtClean="0">
                <a:solidFill>
                  <a:schemeClr val="accent1">
                    <a:lumMod val="40000"/>
                    <a:lumOff val="60000"/>
                  </a:schemeClr>
                </a:solidFill>
                <a:latin typeface="Benguiat Bk BT" pitchFamily="18" charset="0"/>
              </a:rPr>
              <a:t>Mat 24:37</a:t>
            </a:r>
            <a:r>
              <a:rPr lang="en-US" sz="2400" b="1" dirty="0" smtClean="0">
                <a:solidFill>
                  <a:schemeClr val="bg1"/>
                </a:solidFill>
                <a:latin typeface="Benguiat Bk BT" pitchFamily="18" charset="0"/>
              </a:rPr>
              <a:t>  </a:t>
            </a:r>
            <a:r>
              <a:rPr lang="en-US" sz="2400" dirty="0" smtClean="0">
                <a:solidFill>
                  <a:schemeClr val="bg1"/>
                </a:solidFill>
                <a:latin typeface="Benguiat Bk BT" pitchFamily="18" charset="0"/>
              </a:rPr>
              <a:t>As the days of </a:t>
            </a:r>
            <a:r>
              <a:rPr lang="en-US" sz="2400" dirty="0" err="1" smtClean="0">
                <a:solidFill>
                  <a:schemeClr val="bg1"/>
                </a:solidFill>
                <a:latin typeface="Benguiat Bk BT" pitchFamily="18" charset="0"/>
              </a:rPr>
              <a:t>Noe</a:t>
            </a:r>
            <a:r>
              <a:rPr lang="en-US" sz="2400" dirty="0" smtClean="0">
                <a:solidFill>
                  <a:schemeClr val="bg1"/>
                </a:solidFill>
                <a:latin typeface="Benguiat Bk BT" pitchFamily="18" charset="0"/>
              </a:rPr>
              <a:t> were [before the flood],</a:t>
            </a:r>
          </a:p>
          <a:p>
            <a:r>
              <a:rPr lang="en-US" sz="2400" dirty="0" smtClean="0">
                <a:solidFill>
                  <a:schemeClr val="bg1"/>
                </a:solidFill>
                <a:latin typeface="Benguiat Bk BT" pitchFamily="18" charset="0"/>
              </a:rPr>
              <a:t>so shall also the </a:t>
            </a:r>
            <a:r>
              <a:rPr lang="en-US" sz="2400" dirty="0" err="1" smtClean="0">
                <a:solidFill>
                  <a:srgbClr val="FFFF00"/>
                </a:solidFill>
                <a:latin typeface="Benguiat Bk BT" pitchFamily="18" charset="0"/>
              </a:rPr>
              <a:t>parousia</a:t>
            </a:r>
            <a:r>
              <a:rPr lang="en-US" sz="2400" dirty="0" smtClean="0">
                <a:solidFill>
                  <a:schemeClr val="bg1"/>
                </a:solidFill>
                <a:latin typeface="Benguiat Bk BT" pitchFamily="18" charset="0"/>
              </a:rPr>
              <a:t> of the Son of man be.</a:t>
            </a:r>
          </a:p>
        </p:txBody>
      </p:sp>
      <p:sp>
        <p:nvSpPr>
          <p:cNvPr id="5" name="TextBox 4"/>
          <p:cNvSpPr txBox="1"/>
          <p:nvPr/>
        </p:nvSpPr>
        <p:spPr>
          <a:xfrm>
            <a:off x="609600" y="5410200"/>
            <a:ext cx="7391400" cy="1200329"/>
          </a:xfrm>
          <a:prstGeom prst="rect">
            <a:avLst/>
          </a:prstGeom>
          <a:noFill/>
        </p:spPr>
        <p:txBody>
          <a:bodyPr wrap="square" rtlCol="0">
            <a:spAutoFit/>
          </a:bodyPr>
          <a:lstStyle/>
          <a:p>
            <a:r>
              <a:rPr lang="en-US" sz="2400" b="1" dirty="0" smtClean="0">
                <a:solidFill>
                  <a:schemeClr val="accent1">
                    <a:lumMod val="40000"/>
                    <a:lumOff val="60000"/>
                  </a:schemeClr>
                </a:solidFill>
                <a:latin typeface="Benguiat Bk BT" pitchFamily="18" charset="0"/>
              </a:rPr>
              <a:t>Mat 24:39</a:t>
            </a:r>
            <a:r>
              <a:rPr lang="en-US" sz="2400" b="1" dirty="0" smtClean="0">
                <a:solidFill>
                  <a:schemeClr val="bg1"/>
                </a:solidFill>
                <a:latin typeface="Benguiat Bk BT" pitchFamily="18" charset="0"/>
              </a:rPr>
              <a:t>  </a:t>
            </a:r>
            <a:r>
              <a:rPr lang="en-US" sz="2400" dirty="0" smtClean="0">
                <a:solidFill>
                  <a:schemeClr val="bg1"/>
                </a:solidFill>
                <a:latin typeface="Benguiat Bk BT" pitchFamily="18" charset="0"/>
              </a:rPr>
              <a:t>They knew not until the flood came, and took them all away; so shall also the </a:t>
            </a:r>
            <a:r>
              <a:rPr lang="en-US" sz="2400" dirty="0" err="1" smtClean="0">
                <a:solidFill>
                  <a:srgbClr val="FFFF00"/>
                </a:solidFill>
                <a:latin typeface="Benguiat Bk BT" pitchFamily="18" charset="0"/>
              </a:rPr>
              <a:t>parousia</a:t>
            </a:r>
            <a:r>
              <a:rPr lang="en-US" sz="2400" dirty="0" smtClean="0">
                <a:solidFill>
                  <a:schemeClr val="bg1"/>
                </a:solidFill>
                <a:latin typeface="Benguiat Bk BT" pitchFamily="18" charset="0"/>
              </a:rPr>
              <a:t> of the Son of man be.</a:t>
            </a:r>
          </a:p>
        </p:txBody>
      </p:sp>
      <p:sp>
        <p:nvSpPr>
          <p:cNvPr id="6" name="TextBox 5"/>
          <p:cNvSpPr txBox="1"/>
          <p:nvPr/>
        </p:nvSpPr>
        <p:spPr>
          <a:xfrm>
            <a:off x="609600" y="5410200"/>
            <a:ext cx="7467600" cy="1200329"/>
          </a:xfrm>
          <a:prstGeom prst="rect">
            <a:avLst/>
          </a:prstGeom>
          <a:noFill/>
        </p:spPr>
        <p:txBody>
          <a:bodyPr wrap="square" rtlCol="0">
            <a:spAutoFit/>
          </a:bodyPr>
          <a:lstStyle/>
          <a:p>
            <a:r>
              <a:rPr lang="en-US" sz="2400" b="1" dirty="0" smtClean="0">
                <a:solidFill>
                  <a:schemeClr val="accent1">
                    <a:lumMod val="40000"/>
                    <a:lumOff val="60000"/>
                  </a:schemeClr>
                </a:solidFill>
                <a:latin typeface="Benguiat Bk BT" pitchFamily="18" charset="0"/>
              </a:rPr>
              <a:t>Mat 24:30</a:t>
            </a:r>
            <a:r>
              <a:rPr lang="en-US" sz="2400" dirty="0" smtClean="0">
                <a:solidFill>
                  <a:schemeClr val="bg1"/>
                </a:solidFill>
                <a:latin typeface="Benguiat Bk BT" pitchFamily="18" charset="0"/>
              </a:rPr>
              <a:t> They shall see the Son of man coming (</a:t>
            </a:r>
            <a:r>
              <a:rPr lang="en-US" sz="2400" dirty="0" err="1" smtClean="0">
                <a:solidFill>
                  <a:srgbClr val="FFFF00"/>
                </a:solidFill>
                <a:latin typeface="Benguiat Bk BT" pitchFamily="18" charset="0"/>
              </a:rPr>
              <a:t>erchomai</a:t>
            </a:r>
            <a:r>
              <a:rPr lang="en-US" sz="2400" dirty="0" smtClean="0">
                <a:solidFill>
                  <a:schemeClr val="bg1"/>
                </a:solidFill>
                <a:latin typeface="Benguiat Bk BT" pitchFamily="18" charset="0"/>
              </a:rPr>
              <a:t>) in the clouds of heaven with power and great glory.</a:t>
            </a:r>
            <a:endParaRPr lang="en-US" sz="2400" dirty="0">
              <a:solidFill>
                <a:schemeClr val="bg1"/>
              </a:solidFill>
              <a:latin typeface="Benguiat Bk BT" pitchFamily="18"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3"/>
                                        </p:tgtEl>
                                      </p:cBhvr>
                                    </p:animEffect>
                                    <p:set>
                                      <p:cBhvr>
                                        <p:cTn id="7" dur="1" fill="hold">
                                          <p:stCondLst>
                                            <p:cond delay="1999"/>
                                          </p:stCondLst>
                                        </p:cTn>
                                        <p:tgtEl>
                                          <p:spTgt spid="3"/>
                                        </p:tgtEl>
                                        <p:attrNameLst>
                                          <p:attrName>style.visibility</p:attrName>
                                        </p:attrNameLst>
                                      </p:cBhvr>
                                      <p:to>
                                        <p:strVal val="hidden"/>
                                      </p:to>
                                    </p:set>
                                  </p:childTnLst>
                                </p:cTn>
                              </p:par>
                              <p:par>
                                <p:cTn id="8" presetID="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3000" fill="hold"/>
                                        <p:tgtEl>
                                          <p:spTgt spid="6"/>
                                        </p:tgtEl>
                                        <p:attrNameLst>
                                          <p:attrName>ppt_x</p:attrName>
                                        </p:attrNameLst>
                                      </p:cBhvr>
                                      <p:tavLst>
                                        <p:tav tm="0">
                                          <p:val>
                                            <p:strVal val="#ppt_x"/>
                                          </p:val>
                                        </p:tav>
                                        <p:tav tm="100000">
                                          <p:val>
                                            <p:strVal val="#ppt_x"/>
                                          </p:val>
                                        </p:tav>
                                      </p:tavLst>
                                    </p:anim>
                                    <p:anim calcmode="lin" valueType="num">
                                      <p:cBhvr additive="base">
                                        <p:cTn id="11" dur="3000" fill="hold"/>
                                        <p:tgtEl>
                                          <p:spTgt spid="6"/>
                                        </p:tgtEl>
                                        <p:attrNameLst>
                                          <p:attrName>ppt_y</p:attrName>
                                        </p:attrNameLst>
                                      </p:cBhvr>
                                      <p:tavLst>
                                        <p:tav tm="0">
                                          <p:val>
                                            <p:strVal val="1+#ppt_h/2"/>
                                          </p:val>
                                        </p:tav>
                                        <p:tav tm="100000">
                                          <p:val>
                                            <p:strVal val="#ppt_y"/>
                                          </p:val>
                                        </p:tav>
                                      </p:tavLst>
                                    </p:anim>
                                  </p:childTnLst>
                                </p:cTn>
                              </p:par>
                            </p:childTnLst>
                          </p:cTn>
                        </p:par>
                        <p:par>
                          <p:cTn id="12" fill="hold">
                            <p:stCondLst>
                              <p:cond delay="3000"/>
                            </p:stCondLst>
                            <p:childTnLst>
                              <p:par>
                                <p:cTn id="13" presetID="10" presetClass="exit" presetSubtype="0" fill="hold" grpId="1" nodeType="afterEffect">
                                  <p:stCondLst>
                                    <p:cond delay="4000"/>
                                  </p:stCondLst>
                                  <p:childTnLst>
                                    <p:animEffect transition="out" filter="fade">
                                      <p:cBhvr>
                                        <p:cTn id="14" dur="2000"/>
                                        <p:tgtEl>
                                          <p:spTgt spid="6"/>
                                        </p:tgtEl>
                                      </p:cBhvr>
                                    </p:animEffect>
                                    <p:set>
                                      <p:cBhvr>
                                        <p:cTn id="15" dur="1" fill="hold">
                                          <p:stCondLst>
                                            <p:cond delay="1999"/>
                                          </p:stCondLst>
                                        </p:cTn>
                                        <p:tgtEl>
                                          <p:spTgt spid="6"/>
                                        </p:tgtEl>
                                        <p:attrNameLst>
                                          <p:attrName>style.visibility</p:attrName>
                                        </p:attrNameLst>
                                      </p:cBhvr>
                                      <p:to>
                                        <p:strVal val="hidden"/>
                                      </p:to>
                                    </p:set>
                                  </p:childTnLst>
                                </p:cTn>
                              </p:par>
                              <p:par>
                                <p:cTn id="16" presetID="2" presetClass="entr" presetSubtype="4" fill="hold" grpId="0" nodeType="withEffect">
                                  <p:stCondLst>
                                    <p:cond delay="400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3000" fill="hold"/>
                                        <p:tgtEl>
                                          <p:spTgt spid="4"/>
                                        </p:tgtEl>
                                        <p:attrNameLst>
                                          <p:attrName>ppt_x</p:attrName>
                                        </p:attrNameLst>
                                      </p:cBhvr>
                                      <p:tavLst>
                                        <p:tav tm="0">
                                          <p:val>
                                            <p:strVal val="#ppt_x"/>
                                          </p:val>
                                        </p:tav>
                                        <p:tav tm="100000">
                                          <p:val>
                                            <p:strVal val="#ppt_x"/>
                                          </p:val>
                                        </p:tav>
                                      </p:tavLst>
                                    </p:anim>
                                    <p:anim calcmode="lin" valueType="num">
                                      <p:cBhvr additive="base">
                                        <p:cTn id="19" dur="3000" fill="hold"/>
                                        <p:tgtEl>
                                          <p:spTgt spid="4"/>
                                        </p:tgtEl>
                                        <p:attrNameLst>
                                          <p:attrName>ppt_y</p:attrName>
                                        </p:attrNameLst>
                                      </p:cBhvr>
                                      <p:tavLst>
                                        <p:tav tm="0">
                                          <p:val>
                                            <p:strVal val="1+#ppt_h/2"/>
                                          </p:val>
                                        </p:tav>
                                        <p:tav tm="100000">
                                          <p:val>
                                            <p:strVal val="#ppt_y"/>
                                          </p:val>
                                        </p:tav>
                                      </p:tavLst>
                                    </p:anim>
                                  </p:childTnLst>
                                </p:cTn>
                              </p:par>
                            </p:childTnLst>
                          </p:cTn>
                        </p:par>
                        <p:par>
                          <p:cTn id="20" fill="hold">
                            <p:stCondLst>
                              <p:cond delay="10000"/>
                            </p:stCondLst>
                            <p:childTnLst>
                              <p:par>
                                <p:cTn id="21" presetID="10" presetClass="exit" presetSubtype="0" fill="hold" grpId="1" nodeType="afterEffect">
                                  <p:stCondLst>
                                    <p:cond delay="4000"/>
                                  </p:stCondLst>
                                  <p:childTnLst>
                                    <p:animEffect transition="out" filter="fade">
                                      <p:cBhvr>
                                        <p:cTn id="22" dur="2000"/>
                                        <p:tgtEl>
                                          <p:spTgt spid="4"/>
                                        </p:tgtEl>
                                      </p:cBhvr>
                                    </p:animEffect>
                                    <p:set>
                                      <p:cBhvr>
                                        <p:cTn id="23" dur="1" fill="hold">
                                          <p:stCondLst>
                                            <p:cond delay="1999"/>
                                          </p:stCondLst>
                                        </p:cTn>
                                        <p:tgtEl>
                                          <p:spTgt spid="4"/>
                                        </p:tgtEl>
                                        <p:attrNameLst>
                                          <p:attrName>style.visibility</p:attrName>
                                        </p:attrNameLst>
                                      </p:cBhvr>
                                      <p:to>
                                        <p:strVal val="hidden"/>
                                      </p:to>
                                    </p:set>
                                  </p:childTnLst>
                                </p:cTn>
                              </p:par>
                              <p:par>
                                <p:cTn id="24" presetID="7" presetClass="entr" presetSubtype="4" fill="hold" grpId="0" nodeType="withEffect">
                                  <p:stCondLst>
                                    <p:cond delay="4000"/>
                                  </p:stCondLst>
                                  <p:childTnLst>
                                    <p:set>
                                      <p:cBhvr>
                                        <p:cTn id="25" dur="1" fill="hold">
                                          <p:stCondLst>
                                            <p:cond delay="0"/>
                                          </p:stCondLst>
                                        </p:cTn>
                                        <p:tgtEl>
                                          <p:spTgt spid="5"/>
                                        </p:tgtEl>
                                        <p:attrNameLst>
                                          <p:attrName>style.visibility</p:attrName>
                                        </p:attrNameLst>
                                      </p:cBhvr>
                                      <p:to>
                                        <p:strVal val="visible"/>
                                      </p:to>
                                    </p:set>
                                    <p:anim calcmode="lin" valueType="num">
                                      <p:cBhvr additive="base">
                                        <p:cTn id="26" dur="3000" fill="hold"/>
                                        <p:tgtEl>
                                          <p:spTgt spid="5"/>
                                        </p:tgtEl>
                                        <p:attrNameLst>
                                          <p:attrName>ppt_x</p:attrName>
                                        </p:attrNameLst>
                                      </p:cBhvr>
                                      <p:tavLst>
                                        <p:tav tm="0">
                                          <p:val>
                                            <p:strVal val="#ppt_x"/>
                                          </p:val>
                                        </p:tav>
                                        <p:tav tm="100000">
                                          <p:val>
                                            <p:strVal val="#ppt_x"/>
                                          </p:val>
                                        </p:tav>
                                      </p:tavLst>
                                    </p:anim>
                                    <p:anim calcmode="lin" valueType="num">
                                      <p:cBhvr additive="base">
                                        <p:cTn id="27" dur="3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4" grpId="1"/>
      <p:bldP spid="5" grpId="0"/>
      <p:bldP spid="6" grpId="0"/>
      <p:bldP spid="6" grpId="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ounded Rectangle 4"/>
          <p:cNvSpPr/>
          <p:nvPr/>
        </p:nvSpPr>
        <p:spPr>
          <a:xfrm>
            <a:off x="152400" y="152400"/>
            <a:ext cx="8839200" cy="6553200"/>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Raven&amp;Dove.jpg"/>
          <p:cNvPicPr>
            <a:picLocks noChangeAspect="1"/>
          </p:cNvPicPr>
          <p:nvPr/>
        </p:nvPicPr>
        <p:blipFill>
          <a:blip r:embed="rId2" cstate="print">
            <a:lum bright="10000"/>
          </a:blip>
          <a:stretch>
            <a:fillRect/>
          </a:stretch>
        </p:blipFill>
        <p:spPr>
          <a:xfrm>
            <a:off x="3276600" y="0"/>
            <a:ext cx="2690591" cy="2743200"/>
          </a:xfrm>
          <a:prstGeom prst="rect">
            <a:avLst/>
          </a:prstGeom>
        </p:spPr>
      </p:pic>
      <p:pic>
        <p:nvPicPr>
          <p:cNvPr id="4" name="Picture 3" descr="raven5a.gif"/>
          <p:cNvPicPr>
            <a:picLocks noChangeAspect="1"/>
          </p:cNvPicPr>
          <p:nvPr/>
        </p:nvPicPr>
        <p:blipFill>
          <a:blip r:embed="rId3" cstate="print"/>
          <a:stretch>
            <a:fillRect/>
          </a:stretch>
        </p:blipFill>
        <p:spPr>
          <a:xfrm>
            <a:off x="533400" y="3276600"/>
            <a:ext cx="3810000" cy="3086100"/>
          </a:xfrm>
          <a:prstGeom prst="rect">
            <a:avLst/>
          </a:prstGeom>
        </p:spPr>
      </p:pic>
      <p:pic>
        <p:nvPicPr>
          <p:cNvPr id="3" name="Picture 2" descr="dove1.jpg"/>
          <p:cNvPicPr>
            <a:picLocks noChangeAspect="1"/>
          </p:cNvPicPr>
          <p:nvPr/>
        </p:nvPicPr>
        <p:blipFill>
          <a:blip r:embed="rId4" cstate="print">
            <a:clrChange>
              <a:clrFrom>
                <a:srgbClr val="FFFFFF"/>
              </a:clrFrom>
              <a:clrTo>
                <a:srgbClr val="FFFFFF">
                  <a:alpha val="0"/>
                </a:srgbClr>
              </a:clrTo>
            </a:clrChange>
          </a:blip>
          <a:stretch>
            <a:fillRect/>
          </a:stretch>
        </p:blipFill>
        <p:spPr>
          <a:xfrm>
            <a:off x="4724400" y="2819400"/>
            <a:ext cx="3810000" cy="3810000"/>
          </a:xfrm>
          <a:prstGeom prst="rect">
            <a:avLst/>
          </a:prstGeom>
        </p:spPr>
      </p:pic>
    </p:spTree>
  </p:cSld>
  <p:clrMapOvr>
    <a:masterClrMapping/>
  </p:clrMapOvr>
  <p:transition spd="med">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2" name="Picture 1" descr="ChartHigh2.gif"/>
          <p:cNvPicPr>
            <a:picLocks noChangeAspect="1"/>
          </p:cNvPicPr>
          <p:nvPr/>
        </p:nvPicPr>
        <p:blipFill>
          <a:blip r:embed="rId2" cstate="print"/>
          <a:stretch>
            <a:fillRect/>
          </a:stretch>
        </p:blipFill>
        <p:spPr>
          <a:xfrm>
            <a:off x="0" y="1752600"/>
            <a:ext cx="10405872" cy="5477684"/>
          </a:xfrm>
          <a:prstGeom prst="rect">
            <a:avLst/>
          </a:prstGeom>
        </p:spPr>
      </p:pic>
      <p:sp>
        <p:nvSpPr>
          <p:cNvPr id="3" name="Rectangle 2"/>
          <p:cNvSpPr/>
          <p:nvPr/>
        </p:nvSpPr>
        <p:spPr>
          <a:xfrm>
            <a:off x="271463" y="3729036"/>
            <a:ext cx="1276350" cy="1795462"/>
          </a:xfrm>
          <a:prstGeom prst="rect">
            <a:avLst/>
          </a:prstGeom>
          <a:solidFill>
            <a:srgbClr val="FFFF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1600200" y="3733800"/>
            <a:ext cx="2257425" cy="1785935"/>
          </a:xfrm>
          <a:prstGeom prst="rect">
            <a:avLst/>
          </a:prstGeom>
          <a:solidFill>
            <a:srgbClr val="FFFF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3886200" y="3733800"/>
            <a:ext cx="2500314" cy="1781176"/>
          </a:xfrm>
          <a:prstGeom prst="rect">
            <a:avLst/>
          </a:prstGeom>
          <a:solidFill>
            <a:srgbClr val="FFFF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6438900" y="3743325"/>
            <a:ext cx="2300288" cy="1790700"/>
          </a:xfrm>
          <a:prstGeom prst="rect">
            <a:avLst/>
          </a:prstGeom>
          <a:solidFill>
            <a:srgbClr val="FFFF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raven6.jpg"/>
          <p:cNvPicPr>
            <a:picLocks noChangeAspect="1"/>
          </p:cNvPicPr>
          <p:nvPr/>
        </p:nvPicPr>
        <p:blipFill>
          <a:blip r:embed="rId3" cstate="print">
            <a:clrChange>
              <a:clrFrom>
                <a:srgbClr val="9BC6FD"/>
              </a:clrFrom>
              <a:clrTo>
                <a:srgbClr val="9BC6FD">
                  <a:alpha val="0"/>
                </a:srgbClr>
              </a:clrTo>
            </a:clrChange>
          </a:blip>
          <a:stretch>
            <a:fillRect/>
          </a:stretch>
        </p:blipFill>
        <p:spPr>
          <a:xfrm rot="1800000" flipH="1">
            <a:off x="533400" y="228600"/>
            <a:ext cx="914400" cy="1371600"/>
          </a:xfrm>
          <a:prstGeom prst="rect">
            <a:avLst/>
          </a:prstGeom>
        </p:spPr>
      </p:pic>
      <p:pic>
        <p:nvPicPr>
          <p:cNvPr id="9" name="Picture 8" descr="dove193.jpg"/>
          <p:cNvPicPr>
            <a:picLocks noChangeAspect="1"/>
          </p:cNvPicPr>
          <p:nvPr/>
        </p:nvPicPr>
        <p:blipFill>
          <a:blip r:embed="rId4" cstate="print"/>
          <a:stretch>
            <a:fillRect/>
          </a:stretch>
        </p:blipFill>
        <p:spPr>
          <a:xfrm>
            <a:off x="2133600" y="228600"/>
            <a:ext cx="1476942" cy="1371600"/>
          </a:xfrm>
          <a:prstGeom prst="rect">
            <a:avLst/>
          </a:prstGeom>
          <a:ln w="38100">
            <a:solidFill>
              <a:schemeClr val="accent2">
                <a:lumMod val="75000"/>
              </a:schemeClr>
            </a:solidFill>
          </a:ln>
        </p:spPr>
      </p:pic>
      <p:pic>
        <p:nvPicPr>
          <p:cNvPr id="10" name="Picture 9" descr="Dove2.jpg"/>
          <p:cNvPicPr>
            <a:picLocks noChangeAspect="1"/>
          </p:cNvPicPr>
          <p:nvPr/>
        </p:nvPicPr>
        <p:blipFill>
          <a:blip r:embed="rId5" cstate="print"/>
          <a:srcRect l="-13550" r="-15176"/>
          <a:stretch>
            <a:fillRect/>
          </a:stretch>
        </p:blipFill>
        <p:spPr>
          <a:xfrm>
            <a:off x="4343400" y="228600"/>
            <a:ext cx="1447800" cy="1371600"/>
          </a:xfrm>
          <a:prstGeom prst="rect">
            <a:avLst/>
          </a:prstGeom>
          <a:solidFill>
            <a:schemeClr val="bg1"/>
          </a:solidFill>
          <a:ln w="38100">
            <a:solidFill>
              <a:schemeClr val="accent2">
                <a:lumMod val="75000"/>
              </a:schemeClr>
            </a:solidFill>
          </a:ln>
        </p:spPr>
      </p:pic>
      <p:pic>
        <p:nvPicPr>
          <p:cNvPr id="11" name="Picture 10" descr="Dove.jpg"/>
          <p:cNvPicPr>
            <a:picLocks noChangeAspect="1"/>
          </p:cNvPicPr>
          <p:nvPr/>
        </p:nvPicPr>
        <p:blipFill>
          <a:blip r:embed="rId6" cstate="print"/>
          <a:srcRect r="15555"/>
          <a:stretch>
            <a:fillRect/>
          </a:stretch>
        </p:blipFill>
        <p:spPr>
          <a:xfrm>
            <a:off x="6462445" y="212332"/>
            <a:ext cx="1447800" cy="1371600"/>
          </a:xfrm>
          <a:prstGeom prst="rect">
            <a:avLst/>
          </a:prstGeom>
          <a:ln w="38100">
            <a:solidFill>
              <a:schemeClr val="accent2">
                <a:lumMod val="75000"/>
              </a:schemeClr>
            </a:solidFill>
          </a:ln>
        </p:spPr>
      </p:pic>
      <p:sp>
        <p:nvSpPr>
          <p:cNvPr id="14" name="Oval 13"/>
          <p:cNvSpPr/>
          <p:nvPr/>
        </p:nvSpPr>
        <p:spPr>
          <a:xfrm>
            <a:off x="1940104" y="-10275"/>
            <a:ext cx="1828800" cy="1828800"/>
          </a:xfrm>
          <a:prstGeom prst="ellipse">
            <a:avLst/>
          </a:pr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4114800" y="-30823"/>
            <a:ext cx="1828800" cy="1828800"/>
          </a:xfrm>
          <a:prstGeom prst="ellipse">
            <a:avLst/>
          </a:pr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6268948" y="0"/>
            <a:ext cx="1828800" cy="1828800"/>
          </a:xfrm>
          <a:prstGeom prst="ellipse">
            <a:avLst/>
          </a:pr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30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3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3000"/>
                                        <p:tgtEl>
                                          <p:spTgt spid="4"/>
                                        </p:tgtEl>
                                      </p:cBhvr>
                                    </p:animEffect>
                                  </p:childTnLst>
                                </p:cTn>
                              </p:par>
                              <p:par>
                                <p:cTn id="16" presetID="10"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30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left)">
                                      <p:cBhvr>
                                        <p:cTn id="23" dur="3000"/>
                                        <p:tgtEl>
                                          <p:spTgt spid="5"/>
                                        </p:tgtEl>
                                      </p:cBhvr>
                                    </p:animEffect>
                                  </p:childTnLst>
                                </p:cTn>
                              </p:par>
                              <p:par>
                                <p:cTn id="24" presetID="10" presetClass="entr" presetSubtype="0"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30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left)">
                                      <p:cBhvr>
                                        <p:cTn id="31" dur="3000"/>
                                        <p:tgtEl>
                                          <p:spTgt spid="6"/>
                                        </p:tgtEl>
                                      </p:cBhvr>
                                    </p:animEffect>
                                  </p:childTnLst>
                                </p:cTn>
                              </p:par>
                              <p:par>
                                <p:cTn id="32" presetID="10" presetClass="entr" presetSubtype="0"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30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2000"/>
                                        <p:tgtEl>
                                          <p:spTgt spid="14"/>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fade">
                                      <p:cBhvr>
                                        <p:cTn id="44" dur="2000"/>
                                        <p:tgtEl>
                                          <p:spTgt spid="15"/>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14" grpId="0" animBg="1"/>
      <p:bldP spid="15" grpId="0" animBg="1"/>
      <p:bldP spid="1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rainbow2.jpg"/>
          <p:cNvPicPr>
            <a:picLocks noChangeAspect="1"/>
          </p:cNvPicPr>
          <p:nvPr/>
        </p:nvPicPr>
        <p:blipFill>
          <a:blip r:embed="rId2" cstate="print"/>
          <a:stretch>
            <a:fillRect/>
          </a:stretch>
        </p:blipFill>
        <p:spPr>
          <a:xfrm>
            <a:off x="457200" y="0"/>
            <a:ext cx="8229600" cy="5513832"/>
          </a:xfrm>
          <a:prstGeom prst="rect">
            <a:avLst/>
          </a:prstGeom>
        </p:spPr>
      </p:pic>
      <p:sp>
        <p:nvSpPr>
          <p:cNvPr id="5" name="TextBox 4"/>
          <p:cNvSpPr txBox="1"/>
          <p:nvPr/>
        </p:nvSpPr>
        <p:spPr>
          <a:xfrm>
            <a:off x="457200" y="5181600"/>
            <a:ext cx="8229600" cy="1569660"/>
          </a:xfrm>
          <a:prstGeom prst="rect">
            <a:avLst/>
          </a:prstGeom>
          <a:noFill/>
        </p:spPr>
        <p:txBody>
          <a:bodyPr wrap="square" rtlCol="0">
            <a:spAutoFit/>
          </a:bodyPr>
          <a:lstStyle/>
          <a:p>
            <a:r>
              <a:rPr lang="en-US" sz="2400" b="1" dirty="0" smtClean="0">
                <a:solidFill>
                  <a:schemeClr val="bg1"/>
                </a:solidFill>
                <a:latin typeface="Benguiat Bk BT" pitchFamily="18" charset="0"/>
              </a:rPr>
              <a:t>2 Peter 3:10-14</a:t>
            </a:r>
          </a:p>
          <a:p>
            <a:r>
              <a:rPr lang="en-US" sz="2400" dirty="0" smtClean="0">
                <a:solidFill>
                  <a:schemeClr val="bg1"/>
                </a:solidFill>
                <a:latin typeface="Benguiat Bk BT" pitchFamily="18" charset="0"/>
              </a:rPr>
              <a:t>The day of the Lord will come as a thief, in which the heavens shall pass away with a great noise, and the elements shall melt with fervent heat</a:t>
            </a:r>
            <a:endParaRPr lang="en-US" sz="2400" dirty="0">
              <a:solidFill>
                <a:schemeClr val="bg1"/>
              </a:solidFill>
              <a:latin typeface="Benguiat Bk BT" pitchFamily="18" charset="0"/>
            </a:endParaRPr>
          </a:p>
        </p:txBody>
      </p:sp>
      <p:sp>
        <p:nvSpPr>
          <p:cNvPr id="6" name="TextBox 5"/>
          <p:cNvSpPr txBox="1"/>
          <p:nvPr/>
        </p:nvSpPr>
        <p:spPr>
          <a:xfrm>
            <a:off x="304800" y="4419600"/>
            <a:ext cx="8382000" cy="2308324"/>
          </a:xfrm>
          <a:prstGeom prst="rect">
            <a:avLst/>
          </a:prstGeom>
          <a:noFill/>
        </p:spPr>
        <p:txBody>
          <a:bodyPr wrap="square" rtlCol="0">
            <a:spAutoFit/>
          </a:bodyPr>
          <a:lstStyle/>
          <a:p>
            <a:r>
              <a:rPr lang="en-US" sz="2400" b="1" dirty="0" smtClean="0">
                <a:solidFill>
                  <a:schemeClr val="bg1"/>
                </a:solidFill>
                <a:latin typeface="Benguiat Bk BT" pitchFamily="18" charset="0"/>
              </a:rPr>
              <a:t>1 </a:t>
            </a:r>
            <a:r>
              <a:rPr lang="en-US" sz="2400" b="1" dirty="0" err="1" smtClean="0">
                <a:solidFill>
                  <a:schemeClr val="bg1"/>
                </a:solidFill>
                <a:latin typeface="Benguiat Bk BT" pitchFamily="18" charset="0"/>
              </a:rPr>
              <a:t>Thess</a:t>
            </a:r>
            <a:r>
              <a:rPr lang="en-US" sz="2400" b="1" dirty="0" smtClean="0">
                <a:solidFill>
                  <a:schemeClr val="bg1"/>
                </a:solidFill>
                <a:latin typeface="Benguiat Bk BT" pitchFamily="18" charset="0"/>
              </a:rPr>
              <a:t> 3:12-13</a:t>
            </a:r>
          </a:p>
          <a:p>
            <a:r>
              <a:rPr lang="en-US" sz="2400" dirty="0" smtClean="0">
                <a:solidFill>
                  <a:schemeClr val="bg1"/>
                </a:solidFill>
                <a:latin typeface="Benguiat Bk BT" pitchFamily="18" charset="0"/>
              </a:rPr>
              <a:t>The Lord make you to increase and abound in love one toward another, and toward all, even as we do toward you. To the end he may </a:t>
            </a:r>
            <a:r>
              <a:rPr lang="en-US" sz="2400" dirty="0" err="1" smtClean="0">
                <a:solidFill>
                  <a:schemeClr val="bg1"/>
                </a:solidFill>
                <a:latin typeface="Benguiat Bk BT" pitchFamily="18" charset="0"/>
              </a:rPr>
              <a:t>stablish</a:t>
            </a:r>
            <a:r>
              <a:rPr lang="en-US" sz="2400" dirty="0" smtClean="0">
                <a:solidFill>
                  <a:schemeClr val="bg1"/>
                </a:solidFill>
                <a:latin typeface="Benguiat Bk BT" pitchFamily="18" charset="0"/>
              </a:rPr>
              <a:t> your hearts </a:t>
            </a:r>
            <a:r>
              <a:rPr lang="en-US" sz="2400" dirty="0" err="1" smtClean="0">
                <a:solidFill>
                  <a:schemeClr val="bg1"/>
                </a:solidFill>
                <a:latin typeface="Benguiat Bk BT" pitchFamily="18" charset="0"/>
              </a:rPr>
              <a:t>unblamable</a:t>
            </a:r>
            <a:r>
              <a:rPr lang="en-US" sz="2400" dirty="0" smtClean="0">
                <a:solidFill>
                  <a:schemeClr val="bg1"/>
                </a:solidFill>
                <a:latin typeface="Benguiat Bk BT" pitchFamily="18" charset="0"/>
              </a:rPr>
              <a:t> in holiness before  God, even our Father, at the </a:t>
            </a:r>
            <a:r>
              <a:rPr lang="en-US" sz="2400" dirty="0" err="1" smtClean="0">
                <a:solidFill>
                  <a:srgbClr val="FFFF00"/>
                </a:solidFill>
                <a:latin typeface="Benguiat Bk BT" pitchFamily="18" charset="0"/>
              </a:rPr>
              <a:t>parousia</a:t>
            </a:r>
            <a:r>
              <a:rPr lang="en-US" sz="2400" dirty="0" smtClean="0">
                <a:solidFill>
                  <a:schemeClr val="bg1"/>
                </a:solidFill>
                <a:latin typeface="Benguiat Bk BT" pitchFamily="18" charset="0"/>
              </a:rPr>
              <a:t> of our Lord Jesus Christ with all his saints</a:t>
            </a:r>
            <a:endParaRPr lang="en-US" sz="2400" dirty="0">
              <a:solidFill>
                <a:schemeClr val="bg1"/>
              </a:solidFill>
              <a:latin typeface="Benguiat Bk BT" pitchFamily="18" charset="0"/>
            </a:endParaRPr>
          </a:p>
        </p:txBody>
      </p:sp>
      <p:pic>
        <p:nvPicPr>
          <p:cNvPr id="8" name="Picture 7" descr="thespirit.jpg"/>
          <p:cNvPicPr>
            <a:picLocks noChangeAspect="1"/>
          </p:cNvPicPr>
          <p:nvPr/>
        </p:nvPicPr>
        <p:blipFill>
          <a:blip r:embed="rId3" cstate="print"/>
          <a:stretch>
            <a:fillRect/>
          </a:stretch>
        </p:blipFill>
        <p:spPr>
          <a:xfrm>
            <a:off x="3758184" y="1295400"/>
            <a:ext cx="5385816" cy="3590544"/>
          </a:xfrm>
          <a:prstGeom prst="rect">
            <a:avLst/>
          </a:prstGeom>
        </p:spPr>
      </p:pic>
      <p:pic>
        <p:nvPicPr>
          <p:cNvPr id="10" name="Picture 9" descr="DoveAnimation.gif"/>
          <p:cNvPicPr>
            <a:picLocks noChangeAspect="1"/>
          </p:cNvPicPr>
          <p:nvPr/>
        </p:nvPicPr>
        <p:blipFill>
          <a:blip r:embed="rId4" cstate="print"/>
          <a:stretch>
            <a:fillRect/>
          </a:stretch>
        </p:blipFill>
        <p:spPr>
          <a:xfrm>
            <a:off x="0" y="0"/>
            <a:ext cx="5381625" cy="3600450"/>
          </a:xfrm>
          <a:prstGeom prst="rect">
            <a:avLst/>
          </a:prstGeom>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par>
                                <p:cTn id="8" presetID="7"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5000" fill="hold"/>
                                        <p:tgtEl>
                                          <p:spTgt spid="6"/>
                                        </p:tgtEl>
                                        <p:attrNameLst>
                                          <p:attrName>ppt_x</p:attrName>
                                        </p:attrNameLst>
                                      </p:cBhvr>
                                      <p:tavLst>
                                        <p:tav tm="0">
                                          <p:val>
                                            <p:strVal val="#ppt_x"/>
                                          </p:val>
                                        </p:tav>
                                        <p:tav tm="100000">
                                          <p:val>
                                            <p:strVal val="#ppt_x"/>
                                          </p:val>
                                        </p:tav>
                                      </p:tavLst>
                                    </p:anim>
                                    <p:anim calcmode="lin" valueType="num">
                                      <p:cBhvr additive="base">
                                        <p:cTn id="11" dur="5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2000"/>
                                        <p:tgtEl>
                                          <p:spTgt spid="8"/>
                                        </p:tgtEl>
                                      </p:cBhvr>
                                    </p:animEffect>
                                  </p:childTnLst>
                                </p:cTn>
                              </p:par>
                            </p:childTnLst>
                          </p:cTn>
                        </p:par>
                        <p:par>
                          <p:cTn id="17" fill="hold">
                            <p:stCondLst>
                              <p:cond delay="2000"/>
                            </p:stCondLst>
                            <p:childTnLst>
                              <p:par>
                                <p:cTn id="18" presetID="10" presetClass="exit" presetSubtype="0" fill="hold" nodeType="afterEffect">
                                  <p:stCondLst>
                                    <p:cond delay="3000"/>
                                  </p:stCondLst>
                                  <p:childTnLst>
                                    <p:animEffect transition="out" filter="fade">
                                      <p:cBhvr>
                                        <p:cTn id="19" dur="2000"/>
                                        <p:tgtEl>
                                          <p:spTgt spid="8"/>
                                        </p:tgtEl>
                                      </p:cBhvr>
                                    </p:animEffect>
                                    <p:set>
                                      <p:cBhvr>
                                        <p:cTn id="20" dur="1" fill="hold">
                                          <p:stCondLst>
                                            <p:cond delay="1999"/>
                                          </p:stCondLst>
                                        </p:cTn>
                                        <p:tgtEl>
                                          <p:spTgt spid="8"/>
                                        </p:tgtEl>
                                        <p:attrNameLst>
                                          <p:attrName>style.visibility</p:attrName>
                                        </p:attrNameLst>
                                      </p:cBhvr>
                                      <p:to>
                                        <p:strVal val="hidden"/>
                                      </p:to>
                                    </p:set>
                                  </p:childTnLst>
                                </p:cTn>
                              </p:par>
                              <p:par>
                                <p:cTn id="21" presetID="10" presetClass="entr" presetSubtype="0" fill="hold" nodeType="withEffect">
                                  <p:stCondLst>
                                    <p:cond delay="200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tile tx="0" ty="0" sx="100000" sy="100000" flip="none" algn="tl"/>
        </a:blipFill>
        <a:effectLst/>
      </p:bgPr>
    </p:bg>
    <p:spTree>
      <p:nvGrpSpPr>
        <p:cNvPr id="1" name=""/>
        <p:cNvGrpSpPr/>
        <p:nvPr/>
      </p:nvGrpSpPr>
      <p:grpSpPr>
        <a:xfrm>
          <a:off x="0" y="0"/>
          <a:ext cx="0" cy="0"/>
          <a:chOff x="0" y="0"/>
          <a:chExt cx="0" cy="0"/>
        </a:xfrm>
      </p:grpSpPr>
      <p:pic>
        <p:nvPicPr>
          <p:cNvPr id="2" name="Picture 1" descr="Pre-floodGiants.jpg"/>
          <p:cNvPicPr>
            <a:picLocks noChangeAspect="1"/>
          </p:cNvPicPr>
          <p:nvPr/>
        </p:nvPicPr>
        <p:blipFill>
          <a:blip r:embed="rId3" cstate="print"/>
          <a:stretch>
            <a:fillRect/>
          </a:stretch>
        </p:blipFill>
        <p:spPr>
          <a:xfrm>
            <a:off x="-304800" y="2209800"/>
            <a:ext cx="6510291" cy="5029200"/>
          </a:xfrm>
          <a:prstGeom prst="rect">
            <a:avLst/>
          </a:prstGeom>
        </p:spPr>
      </p:pic>
      <p:pic>
        <p:nvPicPr>
          <p:cNvPr id="4" name="Picture 3" descr="GiantsAngels.jpg"/>
          <p:cNvPicPr>
            <a:picLocks noChangeAspect="1"/>
          </p:cNvPicPr>
          <p:nvPr/>
        </p:nvPicPr>
        <p:blipFill>
          <a:blip r:embed="rId4" cstate="print"/>
          <a:stretch>
            <a:fillRect/>
          </a:stretch>
        </p:blipFill>
        <p:spPr>
          <a:xfrm>
            <a:off x="5486400" y="0"/>
            <a:ext cx="3657600" cy="2743200"/>
          </a:xfrm>
          <a:prstGeom prst="rect">
            <a:avLst/>
          </a:prstGeom>
        </p:spPr>
      </p:pic>
      <p:sp>
        <p:nvSpPr>
          <p:cNvPr id="5" name="TextBox 4"/>
          <p:cNvSpPr txBox="1"/>
          <p:nvPr/>
        </p:nvSpPr>
        <p:spPr>
          <a:xfrm>
            <a:off x="228600" y="152400"/>
            <a:ext cx="5105400" cy="1938992"/>
          </a:xfrm>
          <a:prstGeom prst="rect">
            <a:avLst/>
          </a:prstGeom>
          <a:noFill/>
        </p:spPr>
        <p:txBody>
          <a:bodyPr wrap="square" rtlCol="0">
            <a:spAutoFit/>
          </a:bodyPr>
          <a:lstStyle/>
          <a:p>
            <a:r>
              <a:rPr lang="en-US" sz="2400" b="1" dirty="0" smtClean="0">
                <a:solidFill>
                  <a:schemeClr val="tx2">
                    <a:lumMod val="50000"/>
                  </a:schemeClr>
                </a:solidFill>
                <a:latin typeface="Benguiat Bk BT" pitchFamily="18" charset="0"/>
              </a:rPr>
              <a:t>Gen 6:4  </a:t>
            </a:r>
          </a:p>
          <a:p>
            <a:r>
              <a:rPr lang="en-US" sz="2400" dirty="0" smtClean="0">
                <a:solidFill>
                  <a:schemeClr val="bg1"/>
                </a:solidFill>
                <a:latin typeface="Benguiat Bk BT" pitchFamily="18" charset="0"/>
              </a:rPr>
              <a:t>There were </a:t>
            </a:r>
            <a:r>
              <a:rPr lang="en-US" sz="2400" dirty="0" smtClean="0">
                <a:solidFill>
                  <a:srgbClr val="FFFF00"/>
                </a:solidFill>
                <a:latin typeface="Benguiat Bk BT" pitchFamily="18" charset="0"/>
              </a:rPr>
              <a:t>giants</a:t>
            </a:r>
            <a:r>
              <a:rPr lang="en-US" sz="2400" dirty="0" smtClean="0">
                <a:solidFill>
                  <a:schemeClr val="tx2">
                    <a:lumMod val="50000"/>
                  </a:schemeClr>
                </a:solidFill>
                <a:latin typeface="Benguiat Bk BT" pitchFamily="18" charset="0"/>
              </a:rPr>
              <a:t> </a:t>
            </a:r>
            <a:r>
              <a:rPr lang="en-US" sz="2400" dirty="0" smtClean="0">
                <a:solidFill>
                  <a:schemeClr val="bg1"/>
                </a:solidFill>
                <a:latin typeface="Benguiat Bk BT" pitchFamily="18" charset="0"/>
              </a:rPr>
              <a:t>in the earth in those days; and also after that, when the sons of God came in unto the daughters of men,</a:t>
            </a:r>
            <a:endParaRPr lang="en-US" sz="2400" dirty="0">
              <a:solidFill>
                <a:schemeClr val="bg1"/>
              </a:solidFill>
              <a:latin typeface="Benguiat Bk BT" pitchFamily="18" charset="0"/>
            </a:endParaRPr>
          </a:p>
        </p:txBody>
      </p:sp>
      <p:sp>
        <p:nvSpPr>
          <p:cNvPr id="7" name="TextBox 6"/>
          <p:cNvSpPr txBox="1"/>
          <p:nvPr/>
        </p:nvSpPr>
        <p:spPr>
          <a:xfrm>
            <a:off x="6324600" y="3124201"/>
            <a:ext cx="2590800" cy="2954655"/>
          </a:xfrm>
          <a:prstGeom prst="rect">
            <a:avLst/>
          </a:prstGeom>
          <a:noFill/>
        </p:spPr>
        <p:txBody>
          <a:bodyPr wrap="square" rtlCol="0">
            <a:spAutoFit/>
          </a:bodyPr>
          <a:lstStyle/>
          <a:p>
            <a:r>
              <a:rPr lang="en-US" sz="2400" dirty="0" smtClean="0">
                <a:solidFill>
                  <a:schemeClr val="bg1"/>
                </a:solidFill>
                <a:latin typeface="Benguiat Bk BT" pitchFamily="18" charset="0"/>
              </a:rPr>
              <a:t>and they bare children to them, the same became </a:t>
            </a:r>
            <a:r>
              <a:rPr lang="en-US" sz="2400" dirty="0" smtClean="0">
                <a:solidFill>
                  <a:srgbClr val="FFFF00"/>
                </a:solidFill>
                <a:latin typeface="Benguiat Bk BT" pitchFamily="18" charset="0"/>
              </a:rPr>
              <a:t>mighty men</a:t>
            </a:r>
            <a:r>
              <a:rPr lang="en-US" sz="2400" dirty="0" smtClean="0">
                <a:solidFill>
                  <a:schemeClr val="tx2">
                    <a:lumMod val="50000"/>
                  </a:schemeClr>
                </a:solidFill>
                <a:latin typeface="Benguiat Bk BT" pitchFamily="18" charset="0"/>
              </a:rPr>
              <a:t> </a:t>
            </a:r>
            <a:r>
              <a:rPr lang="en-US" sz="2400" dirty="0" smtClean="0">
                <a:solidFill>
                  <a:schemeClr val="bg1"/>
                </a:solidFill>
                <a:latin typeface="Benguiat Bk BT" pitchFamily="18" charset="0"/>
              </a:rPr>
              <a:t>which were of old, men of renown. </a:t>
            </a:r>
          </a:p>
          <a:p>
            <a:endParaRPr lang="en-US" dirty="0"/>
          </a:p>
        </p:txBody>
      </p:sp>
    </p:spTree>
  </p:cSld>
  <p:clrMapOvr>
    <a:masterClrMapping/>
  </p:clrMapOvr>
  <p:transition spd="med">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tile tx="0" ty="0" sx="100000" sy="100000" flip="none" algn="tl"/>
        </a:blipFill>
        <a:effectLst/>
      </p:bgPr>
    </p:bg>
    <p:spTree>
      <p:nvGrpSpPr>
        <p:cNvPr id="1" name=""/>
        <p:cNvGrpSpPr/>
        <p:nvPr/>
      </p:nvGrpSpPr>
      <p:grpSpPr>
        <a:xfrm>
          <a:off x="0" y="0"/>
          <a:ext cx="0" cy="0"/>
          <a:chOff x="0" y="0"/>
          <a:chExt cx="0" cy="0"/>
        </a:xfrm>
      </p:grpSpPr>
      <p:pic>
        <p:nvPicPr>
          <p:cNvPr id="2" name="Picture 1" descr="WalkedWithGod.jpg"/>
          <p:cNvPicPr>
            <a:picLocks noChangeAspect="1"/>
          </p:cNvPicPr>
          <p:nvPr/>
        </p:nvPicPr>
        <p:blipFill>
          <a:blip r:embed="rId3" cstate="print">
            <a:clrChange>
              <a:clrFrom>
                <a:srgbClr val="FEFFF1"/>
              </a:clrFrom>
              <a:clrTo>
                <a:srgbClr val="FEFFF1">
                  <a:alpha val="0"/>
                </a:srgbClr>
              </a:clrTo>
            </a:clrChange>
          </a:blip>
          <a:stretch>
            <a:fillRect/>
          </a:stretch>
        </p:blipFill>
        <p:spPr>
          <a:xfrm flipH="1">
            <a:off x="1524000" y="3810000"/>
            <a:ext cx="2594300" cy="2743200"/>
          </a:xfrm>
          <a:prstGeom prst="rect">
            <a:avLst/>
          </a:prstGeom>
        </p:spPr>
      </p:pic>
      <p:sp>
        <p:nvSpPr>
          <p:cNvPr id="3" name="TextBox 2"/>
          <p:cNvSpPr txBox="1"/>
          <p:nvPr/>
        </p:nvSpPr>
        <p:spPr>
          <a:xfrm>
            <a:off x="3886200" y="152401"/>
            <a:ext cx="4800600" cy="2092881"/>
          </a:xfrm>
          <a:prstGeom prst="rect">
            <a:avLst/>
          </a:prstGeom>
          <a:noFill/>
        </p:spPr>
        <p:txBody>
          <a:bodyPr wrap="square" rtlCol="0">
            <a:spAutoFit/>
          </a:bodyPr>
          <a:lstStyle/>
          <a:p>
            <a:r>
              <a:rPr lang="en-US" sz="2800" b="1" dirty="0" smtClean="0">
                <a:latin typeface="Benguiat Bk BT" pitchFamily="18" charset="0"/>
              </a:rPr>
              <a:t>Gen 5:32</a:t>
            </a:r>
            <a:r>
              <a:rPr lang="en-US" sz="2800" dirty="0" smtClean="0">
                <a:latin typeface="Benguiat Bk BT" pitchFamily="18" charset="0"/>
              </a:rPr>
              <a:t>  </a:t>
            </a:r>
          </a:p>
          <a:p>
            <a:r>
              <a:rPr lang="en-US" sz="2800" dirty="0" smtClean="0">
                <a:solidFill>
                  <a:schemeClr val="bg1"/>
                </a:solidFill>
                <a:latin typeface="Benguiat Bk BT" pitchFamily="18" charset="0"/>
              </a:rPr>
              <a:t>And Noah was five hundred years old: and Noah begat Shem, Ham, and Japheth. </a:t>
            </a:r>
          </a:p>
          <a:p>
            <a:endParaRPr lang="en-US" dirty="0"/>
          </a:p>
        </p:txBody>
      </p:sp>
      <p:pic>
        <p:nvPicPr>
          <p:cNvPr id="6" name="Picture 5" descr="ShemHamJapheth3.jpg"/>
          <p:cNvPicPr>
            <a:picLocks noChangeAspect="1"/>
          </p:cNvPicPr>
          <p:nvPr/>
        </p:nvPicPr>
        <p:blipFill>
          <a:blip r:embed="rId4" cstate="print"/>
          <a:stretch>
            <a:fillRect/>
          </a:stretch>
        </p:blipFill>
        <p:spPr>
          <a:xfrm>
            <a:off x="4572000" y="2209800"/>
            <a:ext cx="3153103" cy="2743200"/>
          </a:xfrm>
          <a:prstGeom prst="rect">
            <a:avLst/>
          </a:prstGeom>
          <a:ln w="57150">
            <a:solidFill>
              <a:schemeClr val="accent2">
                <a:lumMod val="50000"/>
              </a:schemeClr>
            </a:solidFill>
          </a:ln>
        </p:spPr>
      </p:pic>
      <p:pic>
        <p:nvPicPr>
          <p:cNvPr id="9" name="Picture 8" descr="Noah.gif"/>
          <p:cNvPicPr>
            <a:picLocks noChangeAspect="1"/>
          </p:cNvPicPr>
          <p:nvPr/>
        </p:nvPicPr>
        <p:blipFill>
          <a:blip r:embed="rId5" cstate="print">
            <a:clrChange>
              <a:clrFrom>
                <a:srgbClr val="FFFFFF"/>
              </a:clrFrom>
              <a:clrTo>
                <a:srgbClr val="FFFFFF">
                  <a:alpha val="0"/>
                </a:srgbClr>
              </a:clrTo>
            </a:clrChange>
          </a:blip>
          <a:stretch>
            <a:fillRect/>
          </a:stretch>
        </p:blipFill>
        <p:spPr>
          <a:xfrm>
            <a:off x="0" y="3619672"/>
            <a:ext cx="9144000" cy="3238328"/>
          </a:xfrm>
          <a:prstGeom prst="rect">
            <a:avLst/>
          </a:prstGeom>
          <a:blipFill>
            <a:blip r:embed="rId6" cstate="print"/>
            <a:tile tx="0" ty="0" sx="100000" sy="100000" flip="none" algn="tl"/>
          </a:blipFill>
        </p:spPr>
      </p:pic>
      <p:pic>
        <p:nvPicPr>
          <p:cNvPr id="7" name="Picture 6" descr="noah_wife.jpg"/>
          <p:cNvPicPr>
            <a:picLocks noChangeAspect="1"/>
          </p:cNvPicPr>
          <p:nvPr/>
        </p:nvPicPr>
        <p:blipFill>
          <a:blip r:embed="rId7" cstate="print"/>
          <a:stretch>
            <a:fillRect/>
          </a:stretch>
        </p:blipFill>
        <p:spPr>
          <a:xfrm flipH="1">
            <a:off x="533400" y="762000"/>
            <a:ext cx="2743200" cy="2633472"/>
          </a:xfrm>
          <a:prstGeom prst="rect">
            <a:avLst/>
          </a:prstGeom>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3000" fill="hold"/>
                                        <p:tgtEl>
                                          <p:spTgt spid="9"/>
                                        </p:tgtEl>
                                        <p:attrNameLst>
                                          <p:attrName>ppt_x</p:attrName>
                                        </p:attrNameLst>
                                      </p:cBhvr>
                                      <p:tavLst>
                                        <p:tav tm="0">
                                          <p:val>
                                            <p:strVal val="#ppt_x"/>
                                          </p:val>
                                        </p:tav>
                                        <p:tav tm="100000">
                                          <p:val>
                                            <p:strVal val="#ppt_x"/>
                                          </p:val>
                                        </p:tav>
                                      </p:tavLst>
                                    </p:anim>
                                    <p:anim calcmode="lin" valueType="num">
                                      <p:cBhvr additive="base">
                                        <p:cTn id="8" dur="3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eneology5.gif"/>
          <p:cNvPicPr>
            <a:picLocks noChangeAspect="1"/>
          </p:cNvPicPr>
          <p:nvPr/>
        </p:nvPicPr>
        <p:blipFill>
          <a:blip r:embed="rId2" cstate="print">
            <a:clrChange>
              <a:clrFrom>
                <a:srgbClr val="FFFFFF"/>
              </a:clrFrom>
              <a:clrTo>
                <a:srgbClr val="FFFFFF">
                  <a:alpha val="0"/>
                </a:srgbClr>
              </a:clrTo>
            </a:clrChange>
          </a:blip>
          <a:stretch>
            <a:fillRect/>
          </a:stretch>
        </p:blipFill>
        <p:spPr>
          <a:xfrm>
            <a:off x="44643" y="0"/>
            <a:ext cx="9054714" cy="6858000"/>
          </a:xfrm>
          <a:prstGeom prst="rect">
            <a:avLst/>
          </a:prstGeom>
          <a:blipFill>
            <a:blip r:embed="rId3" cstate="print"/>
            <a:tile tx="0" ty="0" sx="100000" sy="100000" flip="none" algn="tl"/>
          </a:blipFill>
        </p:spPr>
      </p:pic>
      <p:pic>
        <p:nvPicPr>
          <p:cNvPr id="3" name="Picture 2" descr="TableofNations3.jpg"/>
          <p:cNvPicPr>
            <a:picLocks noChangeAspect="1"/>
          </p:cNvPicPr>
          <p:nvPr/>
        </p:nvPicPr>
        <p:blipFill>
          <a:blip r:embed="rId4" cstate="print"/>
          <a:stretch>
            <a:fillRect/>
          </a:stretch>
        </p:blipFill>
        <p:spPr>
          <a:xfrm>
            <a:off x="2560120" y="3505200"/>
            <a:ext cx="3740802" cy="2667000"/>
          </a:xfrm>
          <a:prstGeom prst="rect">
            <a:avLst/>
          </a:prstGeom>
        </p:spPr>
      </p:pic>
    </p:spTree>
  </p:cSld>
  <p:clrMapOvr>
    <a:masterClrMapping/>
  </p:clrMapOvr>
  <p:transition spd="med">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TableNationsGenesis.jpg"/>
          <p:cNvPicPr>
            <a:picLocks noChangeAspect="1"/>
          </p:cNvPicPr>
          <p:nvPr/>
        </p:nvPicPr>
        <p:blipFill>
          <a:blip r:embed="rId2" cstate="print"/>
          <a:stretch>
            <a:fillRect/>
          </a:stretch>
        </p:blipFill>
        <p:spPr>
          <a:xfrm>
            <a:off x="-533400" y="0"/>
            <a:ext cx="10227439" cy="6858000"/>
          </a:xfrm>
          <a:prstGeom prst="rect">
            <a:avLst/>
          </a:prstGeom>
        </p:spPr>
      </p:pic>
    </p:spTree>
  </p:cSld>
  <p:clrMapOvr>
    <a:masterClrMapping/>
  </p:clrMapOvr>
  <p:transition spd="med">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tile tx="0" ty="0" sx="100000" sy="100000" flip="none" algn="tl"/>
        </a:blipFill>
        <a:effectLst/>
      </p:bgPr>
    </p:bg>
    <p:spTree>
      <p:nvGrpSpPr>
        <p:cNvPr id="1" name=""/>
        <p:cNvGrpSpPr/>
        <p:nvPr/>
      </p:nvGrpSpPr>
      <p:grpSpPr>
        <a:xfrm>
          <a:off x="0" y="0"/>
          <a:ext cx="0" cy="0"/>
          <a:chOff x="0" y="0"/>
          <a:chExt cx="0" cy="0"/>
        </a:xfrm>
      </p:grpSpPr>
      <p:pic>
        <p:nvPicPr>
          <p:cNvPr id="2" name="Picture 1" descr="DelugeEve.jpg"/>
          <p:cNvPicPr>
            <a:picLocks noChangeAspect="1"/>
          </p:cNvPicPr>
          <p:nvPr/>
        </p:nvPicPr>
        <p:blipFill>
          <a:blip r:embed="rId3" cstate="print"/>
          <a:stretch>
            <a:fillRect/>
          </a:stretch>
        </p:blipFill>
        <p:spPr>
          <a:xfrm>
            <a:off x="758687" y="59635"/>
            <a:ext cx="7521109" cy="4876800"/>
          </a:xfrm>
          <a:prstGeom prst="rect">
            <a:avLst/>
          </a:prstGeom>
          <a:ln w="57150">
            <a:solidFill>
              <a:schemeClr val="accent2">
                <a:lumMod val="50000"/>
              </a:schemeClr>
            </a:solidFill>
          </a:ln>
        </p:spPr>
      </p:pic>
      <p:sp>
        <p:nvSpPr>
          <p:cNvPr id="3" name="TextBox 2"/>
          <p:cNvSpPr txBox="1"/>
          <p:nvPr/>
        </p:nvSpPr>
        <p:spPr>
          <a:xfrm>
            <a:off x="838200" y="4953000"/>
            <a:ext cx="7467600" cy="1815882"/>
          </a:xfrm>
          <a:prstGeom prst="rect">
            <a:avLst/>
          </a:prstGeom>
          <a:noFill/>
        </p:spPr>
        <p:txBody>
          <a:bodyPr wrap="square" rtlCol="0">
            <a:spAutoFit/>
          </a:bodyPr>
          <a:lstStyle/>
          <a:p>
            <a:r>
              <a:rPr lang="en-US" sz="2800" b="1" dirty="0" smtClean="0">
                <a:solidFill>
                  <a:schemeClr val="tx2">
                    <a:lumMod val="50000"/>
                  </a:schemeClr>
                </a:solidFill>
                <a:latin typeface="Benguiat Bk BT" pitchFamily="18" charset="0"/>
              </a:rPr>
              <a:t>Gen 6:3</a:t>
            </a:r>
          </a:p>
          <a:p>
            <a:r>
              <a:rPr lang="en-US" sz="2800" dirty="0" smtClean="0">
                <a:solidFill>
                  <a:schemeClr val="bg1"/>
                </a:solidFill>
                <a:latin typeface="Benguiat Bk BT" pitchFamily="18" charset="0"/>
              </a:rPr>
              <a:t>The Lord said, My Spirit shall not always strive with man, for that he also is flesh: yet his days shall be an 120 years.</a:t>
            </a:r>
            <a:endParaRPr lang="en-US" sz="2800" dirty="0">
              <a:solidFill>
                <a:schemeClr val="bg1"/>
              </a:solidFill>
              <a:latin typeface="Benguiat Bk BT" pitchFamily="18" charset="0"/>
            </a:endParaRPr>
          </a:p>
        </p:txBody>
      </p:sp>
    </p:spTree>
  </p:cSld>
  <p:clrMapOvr>
    <a:masterClrMapping/>
  </p:clrMapOvr>
  <p:transition spd="med">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tile tx="0" ty="0" sx="100000" sy="100000" flip="none" algn="tl"/>
        </a:blipFill>
        <a:effectLst/>
      </p:bgPr>
    </p:bg>
    <p:spTree>
      <p:nvGrpSpPr>
        <p:cNvPr id="1" name=""/>
        <p:cNvGrpSpPr/>
        <p:nvPr/>
      </p:nvGrpSpPr>
      <p:grpSpPr>
        <a:xfrm>
          <a:off x="0" y="0"/>
          <a:ext cx="0" cy="0"/>
          <a:chOff x="0" y="0"/>
          <a:chExt cx="0" cy="0"/>
        </a:xfrm>
      </p:grpSpPr>
      <p:pic>
        <p:nvPicPr>
          <p:cNvPr id="4" name="Picture 3" descr="Noah.jpg"/>
          <p:cNvPicPr>
            <a:picLocks noChangeAspect="1"/>
          </p:cNvPicPr>
          <p:nvPr/>
        </p:nvPicPr>
        <p:blipFill>
          <a:blip r:embed="rId3" cstate="print"/>
          <a:stretch>
            <a:fillRect/>
          </a:stretch>
        </p:blipFill>
        <p:spPr>
          <a:xfrm>
            <a:off x="762000" y="762000"/>
            <a:ext cx="7620000" cy="5114925"/>
          </a:xfrm>
          <a:prstGeom prst="rect">
            <a:avLst/>
          </a:prstGeom>
          <a:ln w="57150">
            <a:solidFill>
              <a:schemeClr val="accent2">
                <a:lumMod val="50000"/>
              </a:schemeClr>
            </a:solidFill>
          </a:ln>
        </p:spPr>
      </p:pic>
    </p:spTree>
  </p:cSld>
  <p:clrMapOvr>
    <a:masterClrMapping/>
  </p:clrMapOvr>
  <p:transition spd="med">
    <p:fade/>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2486</TotalTime>
  <Words>1390</Words>
  <Application>Microsoft Office PowerPoint</Application>
  <PresentationFormat>On-screen Show (4:3)</PresentationFormat>
  <Paragraphs>74</Paragraphs>
  <Slides>38</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38</vt:i4>
      </vt:variant>
    </vt:vector>
  </HeadingPairs>
  <TitlesOfParts>
    <vt:vector size="43" baseType="lpstr">
      <vt:lpstr>Arial</vt:lpstr>
      <vt:lpstr>Dominican</vt:lpstr>
      <vt:lpstr>Benguiat Bk BT</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LESLIE</dc:creator>
  <cp:lastModifiedBy>LESLIE</cp:lastModifiedBy>
  <cp:revision>259</cp:revision>
  <dcterms:created xsi:type="dcterms:W3CDTF">2010-03-18T02:55:50Z</dcterms:created>
  <dcterms:modified xsi:type="dcterms:W3CDTF">2010-05-27T00:59:03Z</dcterms:modified>
</cp:coreProperties>
</file>